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920" r:id="rId2"/>
    <p:sldMasterId id="2147483927" r:id="rId3"/>
  </p:sldMasterIdLst>
  <p:notesMasterIdLst>
    <p:notesMasterId r:id="rId46"/>
  </p:notesMasterIdLst>
  <p:handoutMasterIdLst>
    <p:handoutMasterId r:id="rId47"/>
  </p:handoutMasterIdLst>
  <p:sldIdLst>
    <p:sldId id="350" r:id="rId4"/>
    <p:sldId id="352" r:id="rId5"/>
    <p:sldId id="353" r:id="rId6"/>
    <p:sldId id="354" r:id="rId7"/>
    <p:sldId id="409" r:id="rId8"/>
    <p:sldId id="355" r:id="rId9"/>
    <p:sldId id="356" r:id="rId10"/>
    <p:sldId id="357" r:id="rId11"/>
    <p:sldId id="412" r:id="rId12"/>
    <p:sldId id="413" r:id="rId13"/>
    <p:sldId id="414" r:id="rId14"/>
    <p:sldId id="415" r:id="rId15"/>
    <p:sldId id="358" r:id="rId16"/>
    <p:sldId id="359" r:id="rId17"/>
    <p:sldId id="360" r:id="rId18"/>
    <p:sldId id="361" r:id="rId19"/>
    <p:sldId id="362" r:id="rId20"/>
    <p:sldId id="363" r:id="rId21"/>
    <p:sldId id="364" r:id="rId22"/>
    <p:sldId id="419" r:id="rId23"/>
    <p:sldId id="420" r:id="rId24"/>
    <p:sldId id="365" r:id="rId25"/>
    <p:sldId id="449" r:id="rId26"/>
    <p:sldId id="367" r:id="rId27"/>
    <p:sldId id="368" r:id="rId28"/>
    <p:sldId id="369" r:id="rId29"/>
    <p:sldId id="405" r:id="rId30"/>
    <p:sldId id="371" r:id="rId31"/>
    <p:sldId id="372" r:id="rId32"/>
    <p:sldId id="373" r:id="rId33"/>
    <p:sldId id="408" r:id="rId34"/>
    <p:sldId id="376" r:id="rId35"/>
    <p:sldId id="375" r:id="rId36"/>
    <p:sldId id="377" r:id="rId37"/>
    <p:sldId id="378" r:id="rId38"/>
    <p:sldId id="447" r:id="rId39"/>
    <p:sldId id="448" r:id="rId40"/>
    <p:sldId id="406" r:id="rId41"/>
    <p:sldId id="380" r:id="rId42"/>
    <p:sldId id="381" r:id="rId43"/>
    <p:sldId id="445" r:id="rId44"/>
    <p:sldId id="404" r:id="rId45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09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66"/>
    <a:srgbClr val="0066FF"/>
    <a:srgbClr val="FFFFFF"/>
    <a:srgbClr val="006600"/>
    <a:srgbClr val="0070C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60" d="100"/>
          <a:sy n="60" d="100"/>
        </p:scale>
        <p:origin x="78" y="21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4452"/>
    </p:cViewPr>
  </p:sorterViewPr>
  <p:notesViewPr>
    <p:cSldViewPr snapToGrid="0">
      <p:cViewPr varScale="1">
        <p:scale>
          <a:sx n="82" d="100"/>
          <a:sy n="82" d="100"/>
        </p:scale>
        <p:origin x="-3180" y="-96"/>
      </p:cViewPr>
      <p:guideLst>
        <p:guide orient="horz" pos="2880"/>
        <p:guide pos="2160"/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ya\Documents\Presentation\Benchmark\Comparaison\WP2EVOL_NeutronicBenchmarkResults-EvolutionCalculations_Template_LPSC+MARS+POLIMI_2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/>
              <a:t>233U-started MSFR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7728534812647545"/>
          <c:y val="3.1749834666769949E-2"/>
          <c:w val="0.59003466270318183"/>
          <c:h val="0.79872271641505521"/>
        </c:manualLayout>
      </c:layout>
      <c:scatterChart>
        <c:scatterStyle val="lineMarker"/>
        <c:varyColors val="0"/>
        <c:ser>
          <c:idx val="0"/>
          <c:order val="0"/>
          <c:tx>
            <c:strRef>
              <c:f>'LPSC-ENDF'!$Q$87</c:f>
              <c:strCache>
                <c:ptCount val="1"/>
                <c:pt idx="0">
                  <c:v>POLIMI Density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8"/>
            <c:spPr>
              <a:ln w="19050">
                <a:solidFill>
                  <a:srgbClr val="FF0000"/>
                </a:solidFill>
              </a:ln>
            </c:spPr>
          </c:marker>
          <c:xVal>
            <c:numRef>
              <c:f>'LPSC-ENDF'!$O$88:$O$90</c:f>
              <c:numCache>
                <c:formatCode>0.0</c:formatCode>
                <c:ptCount val="3"/>
                <c:pt idx="0" formatCode="General">
                  <c:v>0.1</c:v>
                </c:pt>
                <c:pt idx="1">
                  <c:v>0.1</c:v>
                </c:pt>
                <c:pt idx="2">
                  <c:v>0.1</c:v>
                </c:pt>
              </c:numCache>
            </c:numRef>
          </c:xVal>
          <c:yVal>
            <c:numRef>
              <c:f>'LPSC-ENDF'!$Q$88:$Q$90</c:f>
              <c:numCache>
                <c:formatCode>0.0</c:formatCode>
                <c:ptCount val="3"/>
                <c:pt idx="0" formatCode="General">
                  <c:v>-3.45</c:v>
                </c:pt>
                <c:pt idx="1">
                  <c:v>-3.2</c:v>
                </c:pt>
                <c:pt idx="2">
                  <c:v>-3.55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'LPSC-ENDF'!$R$87</c:f>
              <c:strCache>
                <c:ptCount val="1"/>
                <c:pt idx="0">
                  <c:v>POLIMI Doppler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'LPSC-ENDF'!$O$88:$O$90</c:f>
              <c:numCache>
                <c:formatCode>0.0</c:formatCode>
                <c:ptCount val="3"/>
                <c:pt idx="0" formatCode="General">
                  <c:v>0.1</c:v>
                </c:pt>
                <c:pt idx="1">
                  <c:v>0.1</c:v>
                </c:pt>
                <c:pt idx="2">
                  <c:v>0.1</c:v>
                </c:pt>
              </c:numCache>
            </c:numRef>
          </c:xVal>
          <c:yVal>
            <c:numRef>
              <c:f>'LPSC-ENDF'!$R$88:$R$90</c:f>
              <c:numCache>
                <c:formatCode>0.0</c:formatCode>
                <c:ptCount val="3"/>
                <c:pt idx="0" formatCode="General">
                  <c:v>-3.84</c:v>
                </c:pt>
                <c:pt idx="1">
                  <c:v>-3.77</c:v>
                </c:pt>
                <c:pt idx="2">
                  <c:v>-3.73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'LPSC-ENDF'!$Q$82</c:f>
              <c:strCache>
                <c:ptCount val="1"/>
                <c:pt idx="0">
                  <c:v>KI Density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8"/>
            <c:spPr>
              <a:ln w="19050">
                <a:solidFill>
                  <a:srgbClr val="00B050"/>
                </a:solidFill>
              </a:ln>
            </c:spPr>
          </c:marker>
          <c:xVal>
            <c:numRef>
              <c:f>'LPSC-ENDF'!$O$83</c:f>
              <c:numCache>
                <c:formatCode>General</c:formatCode>
                <c:ptCount val="1"/>
                <c:pt idx="0">
                  <c:v>0.1</c:v>
                </c:pt>
              </c:numCache>
            </c:numRef>
          </c:xVal>
          <c:yVal>
            <c:numRef>
              <c:f>'LPSC-ENDF'!$Q$83</c:f>
              <c:numCache>
                <c:formatCode>General</c:formatCode>
                <c:ptCount val="1"/>
                <c:pt idx="0">
                  <c:v>-2.8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'LPSC-ENDF'!$R$82</c:f>
              <c:strCache>
                <c:ptCount val="1"/>
                <c:pt idx="0">
                  <c:v>KI Doppler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'LPSC-ENDF'!$O$83</c:f>
              <c:numCache>
                <c:formatCode>General</c:formatCode>
                <c:ptCount val="1"/>
                <c:pt idx="0">
                  <c:v>0.1</c:v>
                </c:pt>
              </c:numCache>
            </c:numRef>
          </c:xVal>
          <c:yVal>
            <c:numRef>
              <c:f>'LPSC-ENDF'!$R$83</c:f>
              <c:numCache>
                <c:formatCode>General</c:formatCode>
                <c:ptCount val="1"/>
                <c:pt idx="0">
                  <c:v>-4.7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'LPSC-ENDF'!$A$90</c:f>
              <c:strCache>
                <c:ptCount val="1"/>
                <c:pt idx="0">
                  <c:v>LPSC Density</c:v>
                </c:pt>
              </c:strCache>
            </c:strRef>
          </c:tx>
          <c:spPr>
            <a:ln w="28575">
              <a:noFill/>
              <a:prstDash val="sysDash"/>
            </a:ln>
          </c:spPr>
          <c:marker>
            <c:symbol val="x"/>
            <c:size val="8"/>
            <c:spPr>
              <a:ln w="19050">
                <a:solidFill>
                  <a:srgbClr val="7030A0"/>
                </a:solidFill>
              </a:ln>
            </c:spPr>
          </c:marker>
          <c:trendline>
            <c:spPr>
              <a:ln w="25400">
                <a:solidFill>
                  <a:srgbClr val="7030A0"/>
                </a:solidFill>
                <a:prstDash val="sysDash"/>
              </a:ln>
            </c:spPr>
            <c:trendlineType val="linear"/>
            <c:dispRSqr val="0"/>
            <c:dispEq val="0"/>
          </c:trendline>
          <c:xVal>
            <c:numRef>
              <c:f>'LPSC-ENDF'!$B$79:$J$79</c:f>
              <c:numCache>
                <c:formatCode>0.000E+00</c:formatCode>
                <c:ptCount val="9"/>
                <c:pt idx="0" formatCode="General">
                  <c:v>0.1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5</c:v>
                </c:pt>
                <c:pt idx="5">
                  <c:v>10</c:v>
                </c:pt>
                <c:pt idx="6">
                  <c:v>20</c:v>
                </c:pt>
                <c:pt idx="7">
                  <c:v>50</c:v>
                </c:pt>
                <c:pt idx="8">
                  <c:v>100</c:v>
                </c:pt>
              </c:numCache>
            </c:numRef>
          </c:xVal>
          <c:yVal>
            <c:numRef>
              <c:f>'LPSC-ENDF'!$B$90:$K$90</c:f>
              <c:numCache>
                <c:formatCode>0.0</c:formatCode>
                <c:ptCount val="10"/>
                <c:pt idx="0">
                  <c:v>-3.2621000000000397</c:v>
                </c:pt>
                <c:pt idx="1">
                  <c:v>-3.1322000000000303</c:v>
                </c:pt>
                <c:pt idx="2">
                  <c:v>-3.0061999999999598</c:v>
                </c:pt>
                <c:pt idx="3">
                  <c:v>-3.0271999999999002</c:v>
                </c:pt>
                <c:pt idx="4">
                  <c:v>-2.7935000000000003</c:v>
                </c:pt>
                <c:pt idx="5">
                  <c:v>-3.1174999999999895</c:v>
                </c:pt>
                <c:pt idx="6">
                  <c:v>-2.9737000000000799</c:v>
                </c:pt>
                <c:pt idx="7">
                  <c:v>-2.96370000000001</c:v>
                </c:pt>
                <c:pt idx="8">
                  <c:v>-2.9806000000000004</c:v>
                </c:pt>
                <c:pt idx="9">
                  <c:v>-3.3575000000000097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'LPSC-ENDF'!$A$89</c:f>
              <c:strCache>
                <c:ptCount val="1"/>
                <c:pt idx="0">
                  <c:v>LPSC Doppler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marker>
          <c:trendline>
            <c:spPr>
              <a:ln w="25400">
                <a:solidFill>
                  <a:srgbClr val="7030A0"/>
                </a:solidFill>
              </a:ln>
            </c:spPr>
            <c:trendlineType val="log"/>
            <c:dispRSqr val="0"/>
            <c:dispEq val="0"/>
          </c:trendline>
          <c:xVal>
            <c:numRef>
              <c:f>'LPSC-ENDF'!$B$79:$K$79</c:f>
              <c:numCache>
                <c:formatCode>0.000E+00</c:formatCode>
                <c:ptCount val="10"/>
                <c:pt idx="0" formatCode="General">
                  <c:v>0.1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5</c:v>
                </c:pt>
                <c:pt idx="5">
                  <c:v>10</c:v>
                </c:pt>
                <c:pt idx="6">
                  <c:v>20</c:v>
                </c:pt>
                <c:pt idx="7">
                  <c:v>50</c:v>
                </c:pt>
                <c:pt idx="8">
                  <c:v>100</c:v>
                </c:pt>
                <c:pt idx="9">
                  <c:v>200</c:v>
                </c:pt>
              </c:numCache>
            </c:numRef>
          </c:xVal>
          <c:yVal>
            <c:numRef>
              <c:f>'LPSC-ENDF'!$B$89:$K$89</c:f>
              <c:numCache>
                <c:formatCode>0.0</c:formatCode>
                <c:ptCount val="10"/>
                <c:pt idx="0">
                  <c:v>-3.7442000000000899</c:v>
                </c:pt>
                <c:pt idx="1">
                  <c:v>-3.59840000000011</c:v>
                </c:pt>
                <c:pt idx="2">
                  <c:v>-2.9843999999999999</c:v>
                </c:pt>
                <c:pt idx="3">
                  <c:v>-3.42529999999996</c:v>
                </c:pt>
                <c:pt idx="4">
                  <c:v>-3.3569000000000004</c:v>
                </c:pt>
                <c:pt idx="5">
                  <c:v>-2.99120000000008</c:v>
                </c:pt>
                <c:pt idx="6">
                  <c:v>-3.1128000000000302</c:v>
                </c:pt>
                <c:pt idx="7">
                  <c:v>-2.3256000000000401</c:v>
                </c:pt>
                <c:pt idx="8">
                  <c:v>-2.3372000000000397</c:v>
                </c:pt>
                <c:pt idx="9">
                  <c:v>-2.2534000000001799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'LPSC-ENDF'!$Q$82</c:f>
              <c:strCache>
                <c:ptCount val="1"/>
                <c:pt idx="0">
                  <c:v>KI Density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7"/>
            <c:spPr>
              <a:noFill/>
              <a:ln w="19050">
                <a:solidFill>
                  <a:srgbClr val="00B05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'LPSC-ENDF'!$O$85</c:f>
              <c:numCache>
                <c:formatCode>General</c:formatCode>
                <c:ptCount val="1"/>
                <c:pt idx="0">
                  <c:v>100</c:v>
                </c:pt>
              </c:numCache>
            </c:numRef>
          </c:xVal>
          <c:yVal>
            <c:numRef>
              <c:f>'LPSC-ENDF'!$Q$85</c:f>
              <c:numCache>
                <c:formatCode>General</c:formatCode>
                <c:ptCount val="1"/>
                <c:pt idx="0">
                  <c:v>-2.5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'LPSC-ENDF'!$R$82</c:f>
              <c:strCache>
                <c:ptCount val="1"/>
                <c:pt idx="0">
                  <c:v>KI Doppler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B050"/>
              </a:solidFill>
              <a:ln w="19050">
                <a:solidFill>
                  <a:srgbClr val="00B050"/>
                </a:solidFill>
              </a:ln>
            </c:spPr>
          </c:marker>
          <c:xVal>
            <c:numRef>
              <c:f>'LPSC-ENDF'!$O$85</c:f>
              <c:numCache>
                <c:formatCode>General</c:formatCode>
                <c:ptCount val="1"/>
                <c:pt idx="0">
                  <c:v>100</c:v>
                </c:pt>
              </c:numCache>
            </c:numRef>
          </c:xVal>
          <c:yVal>
            <c:numRef>
              <c:f>'LPSC-ENDF'!$R$85</c:f>
              <c:numCache>
                <c:formatCode>General</c:formatCode>
                <c:ptCount val="1"/>
                <c:pt idx="0">
                  <c:v>-3.4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POLITO!$M$79</c:f>
              <c:strCache>
                <c:ptCount val="1"/>
                <c:pt idx="0">
                  <c:v>POLITO Density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8"/>
            <c:spPr>
              <a:ln w="19050">
                <a:solidFill>
                  <a:schemeClr val="tx1"/>
                </a:solidFill>
              </a:ln>
            </c:spPr>
          </c:marker>
          <c:xVal>
            <c:numRef>
              <c:f>POLITO!$M$77</c:f>
              <c:numCache>
                <c:formatCode>General</c:formatCode>
                <c:ptCount val="1"/>
                <c:pt idx="0">
                  <c:v>0.1</c:v>
                </c:pt>
              </c:numCache>
            </c:numRef>
          </c:xVal>
          <c:yVal>
            <c:numRef>
              <c:f>POLITO!$M$80</c:f>
              <c:numCache>
                <c:formatCode>General</c:formatCode>
                <c:ptCount val="1"/>
                <c:pt idx="0">
                  <c:v>-3.42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POLITO!$N$79</c:f>
              <c:strCache>
                <c:ptCount val="1"/>
                <c:pt idx="0">
                  <c:v>POLITO Doppler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POLITO!$M$77</c:f>
              <c:numCache>
                <c:formatCode>General</c:formatCode>
                <c:ptCount val="1"/>
                <c:pt idx="0">
                  <c:v>0.1</c:v>
                </c:pt>
              </c:numCache>
            </c:numRef>
          </c:xVal>
          <c:yVal>
            <c:numRef>
              <c:f>POLITO!$N$80</c:f>
              <c:numCache>
                <c:formatCode>General</c:formatCode>
                <c:ptCount val="1"/>
                <c:pt idx="0">
                  <c:v>-3.15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Delft!$M$75</c:f>
              <c:strCache>
                <c:ptCount val="1"/>
                <c:pt idx="0">
                  <c:v>Density TU Delft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7"/>
            <c:spPr>
              <a:ln w="19050">
                <a:solidFill>
                  <a:schemeClr val="accent1"/>
                </a:solidFill>
              </a:ln>
            </c:spPr>
          </c:marker>
          <c:xVal>
            <c:numRef>
              <c:f>Delft!$B$72</c:f>
              <c:numCache>
                <c:formatCode>General</c:formatCode>
                <c:ptCount val="1"/>
                <c:pt idx="0">
                  <c:v>0.1</c:v>
                </c:pt>
              </c:numCache>
            </c:numRef>
          </c:xVal>
          <c:yVal>
            <c:numRef>
              <c:f>Delft!$M$76</c:f>
              <c:numCache>
                <c:formatCode>General</c:formatCode>
                <c:ptCount val="1"/>
                <c:pt idx="0">
                  <c:v>-2.58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Delft!$N$75</c:f>
              <c:strCache>
                <c:ptCount val="1"/>
                <c:pt idx="0">
                  <c:v>Doppler TU Delft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Delft!$B$72</c:f>
              <c:numCache>
                <c:formatCode>General</c:formatCode>
                <c:ptCount val="1"/>
                <c:pt idx="0">
                  <c:v>0.1</c:v>
                </c:pt>
              </c:numCache>
            </c:numRef>
          </c:xVal>
          <c:yVal>
            <c:numRef>
              <c:f>Delft!$N$76</c:f>
              <c:numCache>
                <c:formatCode>General</c:formatCode>
                <c:ptCount val="1"/>
                <c:pt idx="0">
                  <c:v>-4.3899999999999997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137016"/>
        <c:axId val="195137408"/>
      </c:scatterChart>
      <c:valAx>
        <c:axId val="195137016"/>
        <c:scaling>
          <c:logBase val="10"/>
          <c:orientation val="minMax"/>
          <c:max val="101"/>
          <c:min val="5.000000000000001E-2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Operation time [years]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fr-FR"/>
          </a:p>
        </c:txPr>
        <c:crossAx val="195137408"/>
        <c:crossesAt val="-5"/>
        <c:crossBetween val="midCat"/>
      </c:valAx>
      <c:valAx>
        <c:axId val="195137408"/>
        <c:scaling>
          <c:orientation val="minMax"/>
          <c:max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/>
                  <a:t>Feedback coefficient [pcm/K]</a:t>
                </a:r>
              </a:p>
            </c:rich>
          </c:tx>
          <c:layout>
            <c:manualLayout>
              <c:xMode val="edge"/>
              <c:yMode val="edge"/>
              <c:x val="1.00592469800924E-2"/>
              <c:y val="5.9830117389172509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95137016"/>
        <c:crossesAt val="0"/>
        <c:crossBetween val="midCat"/>
      </c:valAx>
    </c:plotArea>
    <c:legend>
      <c:legendPos val="r"/>
      <c:legendEntry>
        <c:idx val="6"/>
        <c:delete val="1"/>
      </c:legendEntry>
      <c:legendEntry>
        <c:idx val="7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ayout>
        <c:manualLayout>
          <c:xMode val="edge"/>
          <c:yMode val="edge"/>
          <c:x val="0.78829269065084884"/>
          <c:y val="2.5285542647051251E-2"/>
          <c:w val="0.20943817814875498"/>
          <c:h val="0.92721284311461827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</c:spPr>
  <c:txPr>
    <a:bodyPr/>
    <a:lstStyle/>
    <a:p>
      <a:pPr>
        <a:defRPr lang="en-US" noProof="0"/>
      </a:pPr>
      <a:endParaRPr lang="fr-F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F0066CBA-DCA5-4721-B4DD-530AB8959BCB}" type="datetimeFigureOut">
              <a:rPr lang="en-US" smtClean="0"/>
              <a:pPr/>
              <a:t>7/3/2017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133CB56E-4A51-4C8F-BBA6-0165078F023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45178D4E-BE12-4B53-BE77-1DFBAA0A657E}" type="datetimeFigureOut">
              <a:rPr lang="en-US" smtClean="0"/>
              <a:pPr/>
              <a:t>7/3/2017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0A06FA37-8B6B-4C82-8C81-A63E9D233B6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4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43F23-EDD8-4E6E-8266-DEBFF756A0A3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468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5973326F-B423-4A98-B223-B7BE6A527AC9}" type="slidenum">
              <a:rPr lang="fr-FR" altLang="fr-FR">
                <a:latin typeface="Arial" panose="020B0604020202020204" pitchFamily="34" charset="0"/>
              </a:rPr>
              <a:pPr eaLnBrk="1" hangingPunct="1"/>
              <a:t>15</a:t>
            </a:fld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4182619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 smtClean="0">
              <a:latin typeface="Arial" pitchFamily="34" charset="0"/>
            </a:endParaRPr>
          </a:p>
        </p:txBody>
      </p:sp>
      <p:sp>
        <p:nvSpPr>
          <p:cNvPr id="1843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877" indent="-285722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2888" indent="-228578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043" indent="-228578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198" indent="-228578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353" indent="-22857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509" indent="-22857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8664" indent="-22857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5819" indent="-22857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3C2CAB8-7CA3-4D87-AA4A-A5A966FFF98B}" type="slidenum">
              <a:rPr lang="fr-FR" altLang="fr-FR" sz="1300"/>
              <a:pPr/>
              <a:t>17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3026045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B4E77995-4705-4E63-9B7B-DE4656FC5652}" type="slidenum">
              <a:rPr lang="fr-FR" altLang="fr-FR">
                <a:latin typeface="Arial" panose="020B0604020202020204" pitchFamily="34" charset="0"/>
              </a:rPr>
              <a:pPr eaLnBrk="1" hangingPunct="1"/>
              <a:t>20</a:t>
            </a:fld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fr-FR" smtClean="0"/>
          </a:p>
        </p:txBody>
      </p:sp>
    </p:spTree>
    <p:extLst>
      <p:ext uri="{BB962C8B-B14F-4D97-AF65-F5344CB8AC3E}">
        <p14:creationId xmlns:p14="http://schemas.microsoft.com/office/powerpoint/2010/main" val="2855002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07A1A68E-18C3-4383-97D3-BDE2750ADD97}" type="slidenum">
              <a:rPr lang="fr-FR" altLang="fr-FR">
                <a:latin typeface="Arial" panose="020B0604020202020204" pitchFamily="34" charset="0"/>
              </a:rPr>
              <a:pPr eaLnBrk="1" hangingPunct="1"/>
              <a:t>21</a:t>
            </a:fld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fr-FR" smtClean="0"/>
          </a:p>
        </p:txBody>
      </p:sp>
    </p:spTree>
    <p:extLst>
      <p:ext uri="{BB962C8B-B14F-4D97-AF65-F5344CB8AC3E}">
        <p14:creationId xmlns:p14="http://schemas.microsoft.com/office/powerpoint/2010/main" val="3062486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D5D33DC7-A04D-471C-A379-F44685D62F71}" type="slidenum">
              <a:rPr lang="fr-FR" altLang="fr-FR">
                <a:latin typeface="Arial" panose="020B0604020202020204" pitchFamily="34" charset="0"/>
              </a:rPr>
              <a:pPr eaLnBrk="1" hangingPunct="1"/>
              <a:t>22</a:t>
            </a:fld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587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650116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743F23-EDD8-4E6E-8266-DEBFF756A0A3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240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43F23-EDD8-4E6E-8266-DEBFF756A0A3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9540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43F23-EDD8-4E6E-8266-DEBFF756A0A3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577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29C109E9-0F3E-4321-A5CE-486471FF8A80}" type="slidenum">
              <a:rPr lang="fr-FR" altLang="fr-FR">
                <a:latin typeface="Arial" panose="020B0604020202020204" pitchFamily="34" charset="0"/>
              </a:rPr>
              <a:pPr eaLnBrk="1" hangingPunct="1"/>
              <a:t>6</a:t>
            </a:fld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fr-FR" smtClean="0"/>
          </a:p>
        </p:txBody>
      </p:sp>
    </p:spTree>
    <p:extLst>
      <p:ext uri="{BB962C8B-B14F-4D97-AF65-F5344CB8AC3E}">
        <p14:creationId xmlns:p14="http://schemas.microsoft.com/office/powerpoint/2010/main" val="17251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F024EB02-CCB2-4DEC-A837-260693021295}" type="slidenum">
              <a:rPr lang="fr-FR" altLang="fr-FR" smtClean="0">
                <a:latin typeface="Arial" pitchFamily="34" charset="0"/>
              </a:rPr>
              <a:pPr eaLnBrk="1" hangingPunct="1"/>
              <a:t>8</a:t>
            </a:fld>
            <a:endParaRPr lang="fr-FR" altLang="fr-FR" smtClean="0">
              <a:latin typeface="Arial" pitchFamily="34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fr-FR" smtClean="0"/>
          </a:p>
        </p:txBody>
      </p:sp>
    </p:spTree>
    <p:extLst>
      <p:ext uri="{BB962C8B-B14F-4D97-AF65-F5344CB8AC3E}">
        <p14:creationId xmlns:p14="http://schemas.microsoft.com/office/powerpoint/2010/main" val="1878704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0A5F292A-F05D-460E-A561-135952168C79}" type="slidenum">
              <a:rPr lang="fr-FR" altLang="fr-FR">
                <a:latin typeface="Arial" panose="020B0604020202020204" pitchFamily="34" charset="0"/>
              </a:rPr>
              <a:pPr eaLnBrk="1" hangingPunct="1"/>
              <a:t>9</a:t>
            </a:fld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fr-FR" smtClean="0"/>
          </a:p>
        </p:txBody>
      </p:sp>
    </p:spTree>
    <p:extLst>
      <p:ext uri="{BB962C8B-B14F-4D97-AF65-F5344CB8AC3E}">
        <p14:creationId xmlns:p14="http://schemas.microsoft.com/office/powerpoint/2010/main" val="2631106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632C2A81-0EA5-4952-BB14-F5DFD3BB6620}" type="slidenum">
              <a:rPr lang="fr-FR" altLang="fr-FR">
                <a:latin typeface="Arial" panose="020B0604020202020204" pitchFamily="34" charset="0"/>
              </a:rPr>
              <a:pPr eaLnBrk="1" hangingPunct="1"/>
              <a:t>10</a:t>
            </a:fld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fr-FR" smtClean="0"/>
          </a:p>
        </p:txBody>
      </p:sp>
    </p:spTree>
    <p:extLst>
      <p:ext uri="{BB962C8B-B14F-4D97-AF65-F5344CB8AC3E}">
        <p14:creationId xmlns:p14="http://schemas.microsoft.com/office/powerpoint/2010/main" val="3797998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0B0DAB53-2D8D-4A50-AB92-420E69318930}" type="slidenum">
              <a:rPr lang="fr-FR" altLang="fr-FR">
                <a:latin typeface="Arial" panose="020B0604020202020204" pitchFamily="34" charset="0"/>
              </a:rPr>
              <a:pPr eaLnBrk="1" hangingPunct="1"/>
              <a:t>11</a:t>
            </a:fld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fr-FR" smtClean="0"/>
          </a:p>
        </p:txBody>
      </p:sp>
    </p:spTree>
    <p:extLst>
      <p:ext uri="{BB962C8B-B14F-4D97-AF65-F5344CB8AC3E}">
        <p14:creationId xmlns:p14="http://schemas.microsoft.com/office/powerpoint/2010/main" val="2729312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67BE4DFD-EEC0-4A01-AF7D-C6DBD5620323}" type="slidenum">
              <a:rPr lang="fr-FR" altLang="fr-FR">
                <a:latin typeface="Arial" panose="020B0604020202020204" pitchFamily="34" charset="0"/>
              </a:rPr>
              <a:pPr eaLnBrk="1" hangingPunct="1"/>
              <a:t>12</a:t>
            </a:fld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fr-FR" smtClean="0"/>
          </a:p>
        </p:txBody>
      </p:sp>
    </p:spTree>
    <p:extLst>
      <p:ext uri="{BB962C8B-B14F-4D97-AF65-F5344CB8AC3E}">
        <p14:creationId xmlns:p14="http://schemas.microsoft.com/office/powerpoint/2010/main" val="2189647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BE4435A-6C16-40BD-8504-2C1FDD9E06E9}" type="slidenum">
              <a:rPr lang="fr-FR" altLang="fr-FR" smtClean="0">
                <a:latin typeface="Arial" pitchFamily="34" charset="0"/>
              </a:rPr>
              <a:pPr eaLnBrk="1" hangingPunct="1"/>
              <a:t>13</a:t>
            </a:fld>
            <a:endParaRPr lang="fr-FR" altLang="fr-FR" smtClean="0">
              <a:latin typeface="Arial" pitchFamily="34" charset="0"/>
            </a:endParaRPr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fr-FR" smtClean="0"/>
          </a:p>
        </p:txBody>
      </p:sp>
    </p:spTree>
    <p:extLst>
      <p:ext uri="{BB962C8B-B14F-4D97-AF65-F5344CB8AC3E}">
        <p14:creationId xmlns:p14="http://schemas.microsoft.com/office/powerpoint/2010/main" val="3820191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50833F0-E85A-4D71-BBB2-6C7BF7AA1AB3}" type="slidenum">
              <a:rPr lang="fr-FR" altLang="fr-FR" smtClean="0">
                <a:latin typeface="Arial" pitchFamily="34" charset="0"/>
              </a:rPr>
              <a:pPr eaLnBrk="1" hangingPunct="1"/>
              <a:t>14</a:t>
            </a:fld>
            <a:endParaRPr lang="fr-FR" altLang="fr-FR" smtClean="0">
              <a:latin typeface="Arial" pitchFamily="34" charset="0"/>
            </a:endParaRPr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fr-FR" smtClean="0"/>
          </a:p>
        </p:txBody>
      </p:sp>
    </p:spTree>
    <p:extLst>
      <p:ext uri="{BB962C8B-B14F-4D97-AF65-F5344CB8AC3E}">
        <p14:creationId xmlns:p14="http://schemas.microsoft.com/office/powerpoint/2010/main" val="1881283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-12738" y="2194339"/>
            <a:ext cx="12109705" cy="25082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cap="all" baseline="0">
                <a:solidFill>
                  <a:srgbClr val="000099"/>
                </a:solidFill>
              </a:defRPr>
            </a:lvl1pPr>
            <a:lvl2pPr marL="457200" indent="0" algn="ctr">
              <a:buNone/>
              <a:defRPr sz="3600" baseline="0">
                <a:solidFill>
                  <a:srgbClr val="000099"/>
                </a:solidFill>
              </a:defRPr>
            </a:lvl2pPr>
            <a:lvl3pPr marL="914400" indent="0" algn="ctr">
              <a:buNone/>
              <a:defRPr sz="2800" baseline="0">
                <a:solidFill>
                  <a:srgbClr val="000099"/>
                </a:solidFill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16" name="Line 9"/>
          <p:cNvSpPr>
            <a:spLocks noChangeShapeType="1"/>
          </p:cNvSpPr>
          <p:nvPr userDrawn="1"/>
        </p:nvSpPr>
        <p:spPr bwMode="auto">
          <a:xfrm>
            <a:off x="179387" y="6453188"/>
            <a:ext cx="11917579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225258" y="6473272"/>
            <a:ext cx="936104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600" b="1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fld id="{F9E9AC18-D620-4CC0-9C4A-767655FC0E75}" type="slidenum">
              <a:rPr lang="fr-BE" smtClean="0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75985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011" y="330204"/>
            <a:ext cx="10606617" cy="3476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1503" y="1400176"/>
            <a:ext cx="10581217" cy="777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503" y="2330557"/>
            <a:ext cx="10581217" cy="777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478729" y="6465995"/>
            <a:ext cx="476249" cy="3444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90720-E6FE-BD44-A868-5EAF889B875C}" type="slidenum">
              <a:rPr lang="en-US">
                <a:solidFill>
                  <a:srgbClr val="40404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75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59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143006"/>
            <a:ext cx="5384800" cy="4983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143000"/>
            <a:ext cx="5384800" cy="241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710034"/>
            <a:ext cx="5384800" cy="2416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347200" y="6572250"/>
            <a:ext cx="1828800" cy="2095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876303" y="6307138"/>
            <a:ext cx="7922684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04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1" y="6356476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F39A0-1850-440B-BCEE-87023B2540C6}" type="slidenum">
              <a:rPr lang="en-US">
                <a:solidFill>
                  <a:srgbClr val="40404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40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915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819819" y="6448252"/>
            <a:ext cx="2844800" cy="365125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60298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04165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40376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566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073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655840" y="6520260"/>
            <a:ext cx="1248139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600" b="1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fld id="{F9E9AC18-D620-4CC0-9C4A-767655FC0E75}" type="slidenum">
              <a:rPr lang="fr-BE" smtClean="0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10789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655840" y="6520260"/>
            <a:ext cx="1248139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600" b="1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fld id="{F9E9AC18-D620-4CC0-9C4A-767655FC0E75}" type="slidenum">
              <a:rPr lang="fr-BE" smtClean="0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6678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889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32457" y="6392417"/>
            <a:ext cx="2743200" cy="365125"/>
          </a:xfrm>
          <a:prstGeom prst="rect">
            <a:avLst/>
          </a:prstGeom>
        </p:spPr>
        <p:txBody>
          <a:bodyPr/>
          <a:lstStyle/>
          <a:p>
            <a:fld id="{E515D890-B173-4EE9-915E-EEE3E12DE4D0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572771" y="585216"/>
            <a:ext cx="6638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 NAME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68122" y="6419088"/>
            <a:ext cx="3758185" cy="338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9915154" y="1609344"/>
            <a:ext cx="1760561" cy="21928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smtClean="0"/>
              <a:t>Replace</a:t>
            </a:r>
            <a:r>
              <a:rPr lang="en-US" baseline="0" dirty="0" smtClean="0"/>
              <a:t> with Presenter Photo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279604" y="1609850"/>
            <a:ext cx="7978775" cy="34880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6799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670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51835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8" y="952500"/>
            <a:ext cx="11095567" cy="806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1458" y="1809756"/>
            <a:ext cx="5446185" cy="3832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821" y="1809756"/>
            <a:ext cx="5446183" cy="3832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00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217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670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51835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623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Tx/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04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8" y="952500"/>
            <a:ext cx="11095567" cy="806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1455" y="1809756"/>
            <a:ext cx="5446185" cy="3832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821" y="1809756"/>
            <a:ext cx="5446183" cy="3832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00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217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1" y="6356476"/>
            <a:ext cx="2743200" cy="365125"/>
          </a:xfrm>
          <a:prstGeom prst="rect">
            <a:avLst/>
          </a:prstGeom>
        </p:spPr>
        <p:txBody>
          <a:bodyPr/>
          <a:lstStyle/>
          <a:p>
            <a:fld id="{E515D890-B173-4EE9-915E-EEE3E12DE4D0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536192" y="502920"/>
            <a:ext cx="6803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713314" y="1673354"/>
            <a:ext cx="9945695" cy="448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31775" lvl="1" indent="-231775" eaLnBrk="0" hangingPunct="0">
              <a:spcAft>
                <a:spcPts val="0"/>
              </a:spcAft>
              <a:buClr>
                <a:srgbClr val="0070C0"/>
              </a:buClr>
              <a:buSzPct val="110000"/>
              <a:buFont typeface="Wingdings" pitchFamily="2" charset="2"/>
              <a:buChar char="n"/>
              <a:defRPr/>
            </a:pPr>
            <a:r>
              <a:rPr lang="en-US" altLang="ja-JP" sz="3200" dirty="0" smtClean="0">
                <a:solidFill>
                  <a:srgbClr val="2C2C2C"/>
                </a:solidFill>
              </a:rPr>
              <a:t>Bullet 1 </a:t>
            </a:r>
          </a:p>
          <a:p>
            <a:pPr lvl="2" indent="-457200" eaLnBrk="0" hangingPunct="0">
              <a:spcAft>
                <a:spcPts val="0"/>
              </a:spcAft>
              <a:buClr>
                <a:srgbClr val="0070C0"/>
              </a:buClr>
              <a:buSzPct val="110000"/>
              <a:buFontTx/>
              <a:buChar char="-"/>
              <a:defRPr/>
            </a:pPr>
            <a:r>
              <a:rPr lang="en-US" altLang="ja-JP" sz="2200" dirty="0" smtClean="0">
                <a:solidFill>
                  <a:srgbClr val="2C2C2C"/>
                </a:solidFill>
              </a:rPr>
              <a:t>Sub- Bullet</a:t>
            </a:r>
          </a:p>
          <a:p>
            <a:pPr lvl="2" indent="-457200" eaLnBrk="0" hangingPunct="0">
              <a:spcAft>
                <a:spcPts val="0"/>
              </a:spcAft>
              <a:buClr>
                <a:srgbClr val="0070C0"/>
              </a:buClr>
              <a:buSzPct val="110000"/>
              <a:buFontTx/>
              <a:buChar char="-"/>
              <a:defRPr/>
            </a:pPr>
            <a:r>
              <a:rPr lang="en-US" altLang="ja-JP" sz="2200" dirty="0" smtClean="0">
                <a:solidFill>
                  <a:srgbClr val="2C2C2C"/>
                </a:solidFill>
              </a:rPr>
              <a:t>Sub- Bullet</a:t>
            </a:r>
          </a:p>
          <a:p>
            <a:pPr marL="231775" lvl="1" indent="-231775" eaLnBrk="0" hangingPunct="0">
              <a:spcAft>
                <a:spcPts val="0"/>
              </a:spcAft>
              <a:buClr>
                <a:srgbClr val="0070C0"/>
              </a:buClr>
              <a:buSzPct val="110000"/>
              <a:buFont typeface="Wingdings" pitchFamily="2" charset="2"/>
              <a:buChar char="n"/>
              <a:defRPr/>
            </a:pPr>
            <a:r>
              <a:rPr lang="en-US" altLang="ja-JP" sz="3200" dirty="0" smtClean="0">
                <a:solidFill>
                  <a:srgbClr val="2C2C2C"/>
                </a:solidFill>
              </a:rPr>
              <a:t>Bullet 2</a:t>
            </a:r>
          </a:p>
          <a:p>
            <a:pPr lvl="2" indent="-457200" eaLnBrk="0" hangingPunct="0">
              <a:spcAft>
                <a:spcPts val="0"/>
              </a:spcAft>
              <a:buClr>
                <a:srgbClr val="0070C0"/>
              </a:buClr>
              <a:buSzPct val="110000"/>
              <a:buFontTx/>
              <a:buChar char="-"/>
              <a:defRPr/>
            </a:pPr>
            <a:r>
              <a:rPr lang="en-US" altLang="ja-JP" sz="2200" dirty="0" smtClean="0">
                <a:solidFill>
                  <a:srgbClr val="2C2C2C"/>
                </a:solidFill>
              </a:rPr>
              <a:t>Sub- Bullet</a:t>
            </a:r>
          </a:p>
          <a:p>
            <a:pPr lvl="2" indent="-457200" eaLnBrk="0" hangingPunct="0">
              <a:spcAft>
                <a:spcPts val="0"/>
              </a:spcAft>
              <a:buClr>
                <a:srgbClr val="0070C0"/>
              </a:buClr>
              <a:buSzPct val="110000"/>
              <a:buFontTx/>
              <a:buChar char="-"/>
              <a:defRPr/>
            </a:pPr>
            <a:r>
              <a:rPr lang="en-US" altLang="ja-JP" sz="2200" dirty="0" smtClean="0">
                <a:solidFill>
                  <a:srgbClr val="2C2C2C"/>
                </a:solidFill>
              </a:rPr>
              <a:t>Sub- Bullet</a:t>
            </a:r>
            <a:r>
              <a:rPr lang="en-US" altLang="ja-JP" sz="3200" dirty="0" smtClean="0">
                <a:solidFill>
                  <a:srgbClr val="2C2C2C"/>
                </a:solidFill>
              </a:rPr>
              <a:t/>
            </a:r>
            <a:br>
              <a:rPr lang="en-US" altLang="ja-JP" sz="3200" dirty="0" smtClean="0">
                <a:solidFill>
                  <a:srgbClr val="2C2C2C"/>
                </a:solidFill>
              </a:rPr>
            </a:br>
            <a:endParaRPr lang="en-US" altLang="ja-JP" sz="2400" dirty="0" smtClean="0">
              <a:solidFill>
                <a:srgbClr val="2C2C2C"/>
              </a:solidFill>
            </a:endParaRPr>
          </a:p>
          <a:p>
            <a:pPr marL="231775" lvl="1" indent="-231775" eaLnBrk="0" hangingPunct="0">
              <a:spcAft>
                <a:spcPts val="0"/>
              </a:spcAft>
              <a:buClr>
                <a:srgbClr val="0070C0"/>
              </a:buClr>
              <a:buSzPct val="110000"/>
              <a:buFont typeface="Wingdings" pitchFamily="2" charset="2"/>
              <a:buChar char="n"/>
              <a:defRPr/>
            </a:pPr>
            <a:r>
              <a:rPr lang="en-US" altLang="ja-JP" sz="3200" dirty="0" smtClean="0">
                <a:solidFill>
                  <a:srgbClr val="2C2C2C"/>
                </a:solidFill>
              </a:rPr>
              <a:t>Bullet 3</a:t>
            </a:r>
          </a:p>
          <a:p>
            <a:pPr lvl="2" indent="-457200" eaLnBrk="0" hangingPunct="0">
              <a:spcAft>
                <a:spcPts val="0"/>
              </a:spcAft>
              <a:buClr>
                <a:srgbClr val="0070C0"/>
              </a:buClr>
              <a:buSzPct val="110000"/>
              <a:buFontTx/>
              <a:buChar char="-"/>
              <a:defRPr/>
            </a:pPr>
            <a:r>
              <a:rPr lang="en-US" altLang="ja-JP" sz="2200" dirty="0" smtClean="0">
                <a:solidFill>
                  <a:srgbClr val="2C2C2C"/>
                </a:solidFill>
              </a:rPr>
              <a:t>Sub- Bullet</a:t>
            </a:r>
          </a:p>
          <a:p>
            <a:pPr lvl="2" indent="-457200" eaLnBrk="0" hangingPunct="0">
              <a:spcAft>
                <a:spcPts val="0"/>
              </a:spcAft>
              <a:buClr>
                <a:srgbClr val="0070C0"/>
              </a:buClr>
              <a:buSzPct val="110000"/>
              <a:buFontTx/>
              <a:buChar char="-"/>
              <a:defRPr/>
            </a:pPr>
            <a:r>
              <a:rPr lang="en-US" altLang="ja-JP" sz="2200" dirty="0" smtClean="0">
                <a:solidFill>
                  <a:srgbClr val="2C2C2C"/>
                </a:solidFill>
              </a:rPr>
              <a:t>Sub- Bullet</a:t>
            </a:r>
            <a:r>
              <a:rPr lang="en-US" altLang="ja-JP" sz="3200" dirty="0" smtClean="0">
                <a:solidFill>
                  <a:srgbClr val="2C2C2C"/>
                </a:solidFill>
              </a:rPr>
              <a:t/>
            </a:r>
            <a:br>
              <a:rPr lang="en-US" altLang="ja-JP" sz="3200" dirty="0" smtClean="0">
                <a:solidFill>
                  <a:srgbClr val="2C2C2C"/>
                </a:solidFill>
              </a:rPr>
            </a:br>
            <a:endParaRPr lang="en-US" altLang="ja-JP" sz="3200" dirty="0" smtClean="0">
              <a:solidFill>
                <a:srgbClr val="2C2C2C"/>
              </a:solidFill>
            </a:endParaRPr>
          </a:p>
          <a:p>
            <a:pPr marL="0" lvl="1" eaLnBrk="0" hangingPunct="0">
              <a:spcAft>
                <a:spcPts val="0"/>
              </a:spcAft>
              <a:buClr>
                <a:srgbClr val="0070C0"/>
              </a:buClr>
              <a:buSzPct val="110000"/>
              <a:defRPr/>
            </a:pPr>
            <a:endParaRPr lang="en-US" altLang="ja-JP" sz="3200" dirty="0" smtClean="0">
              <a:solidFill>
                <a:srgbClr val="2C2C2C"/>
              </a:solidFill>
            </a:endParaRPr>
          </a:p>
          <a:p>
            <a:pPr marL="0" lvl="1" eaLnBrk="0" hangingPunct="0">
              <a:spcAft>
                <a:spcPts val="0"/>
              </a:spcAft>
              <a:buClr>
                <a:srgbClr val="0070C0"/>
              </a:buClr>
              <a:buSzPct val="110000"/>
              <a:defRPr/>
            </a:pPr>
            <a:endParaRPr lang="en-US" altLang="ja-JP" sz="2400" dirty="0" smtClean="0">
              <a:solidFill>
                <a:srgbClr val="2C2C2C"/>
              </a:solidFill>
              <a:latin typeface="+mn-lt"/>
            </a:endParaRPr>
          </a:p>
          <a:p>
            <a:pPr marL="0" lvl="1" eaLnBrk="0" hangingPunct="0">
              <a:spcAft>
                <a:spcPts val="0"/>
              </a:spcAft>
              <a:buClr>
                <a:srgbClr val="0070C0"/>
              </a:buClr>
              <a:buSzPct val="110000"/>
              <a:defRPr/>
            </a:pPr>
            <a:endParaRPr lang="en-US" altLang="ja-JP" sz="2400" dirty="0">
              <a:solidFill>
                <a:srgbClr val="2C2C2C"/>
              </a:solidFill>
              <a:latin typeface="+mn-lt"/>
            </a:endParaRPr>
          </a:p>
          <a:p>
            <a:pPr marL="0" lvl="1" eaLnBrk="0" hangingPunct="0">
              <a:spcAft>
                <a:spcPts val="0"/>
              </a:spcAft>
              <a:buClr>
                <a:srgbClr val="0070C0"/>
              </a:buClr>
              <a:buSzPct val="110000"/>
              <a:defRPr/>
            </a:pPr>
            <a:endParaRPr lang="en-US" altLang="ja-JP" sz="2400" dirty="0">
              <a:solidFill>
                <a:srgbClr val="2C2C2C"/>
              </a:solidFill>
              <a:latin typeface="+mn-lt"/>
            </a:endParaRPr>
          </a:p>
          <a:p>
            <a:pPr marL="742950" lvl="2" indent="-285750" eaLnBrk="0" hangingPunct="0">
              <a:spcAft>
                <a:spcPts val="0"/>
              </a:spcAft>
              <a:buClr>
                <a:srgbClr val="1B5527"/>
              </a:buClr>
              <a:buSzPct val="110000"/>
              <a:buFont typeface="Arial" panose="020B0604020202020204" pitchFamily="34" charset="0"/>
              <a:buChar char="•"/>
              <a:defRPr/>
            </a:pPr>
            <a:endParaRPr lang="en-US" altLang="ja-JP" sz="1400" dirty="0">
              <a:solidFill>
                <a:srgbClr val="2C2C2C"/>
              </a:solidFill>
              <a:latin typeface="+mn-lt"/>
            </a:endParaRPr>
          </a:p>
          <a:p>
            <a:pPr marL="231775" indent="-231775">
              <a:spcAft>
                <a:spcPct val="35000"/>
              </a:spcAft>
              <a:buClr>
                <a:srgbClr val="1B5527"/>
              </a:buClr>
              <a:buFont typeface="Wingdings" pitchFamily="2" charset="2"/>
              <a:buChar char="n"/>
              <a:defRPr/>
            </a:pPr>
            <a:endParaRPr lang="en-US" sz="2000" kern="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84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1" y="6356476"/>
            <a:ext cx="2743200" cy="365125"/>
          </a:xfrm>
          <a:prstGeom prst="rect">
            <a:avLst/>
          </a:prstGeom>
        </p:spPr>
        <p:txBody>
          <a:bodyPr/>
          <a:lstStyle/>
          <a:p>
            <a:fld id="{E515D890-B173-4EE9-915E-EEE3E12DE4D0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41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9"/>
            <a:ext cx="7510272" cy="128111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476"/>
            <a:ext cx="2743200" cy="365125"/>
          </a:xfrm>
          <a:prstGeom prst="rect">
            <a:avLst/>
          </a:prstGeom>
        </p:spPr>
        <p:txBody>
          <a:bodyPr/>
          <a:lstStyle/>
          <a:p>
            <a:fld id="{E515D890-B173-4EE9-915E-EEE3E12DE4D0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11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476"/>
            <a:ext cx="2743200" cy="365125"/>
          </a:xfrm>
          <a:prstGeom prst="rect">
            <a:avLst/>
          </a:prstGeom>
        </p:spPr>
        <p:txBody>
          <a:bodyPr/>
          <a:lstStyle/>
          <a:p>
            <a:fld id="{E515D890-B173-4EE9-915E-EEE3E12DE4D0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8396577" y="485030"/>
            <a:ext cx="3657600" cy="1049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12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59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143006"/>
            <a:ext cx="5384800" cy="4983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143006"/>
            <a:ext cx="5384800" cy="49831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347200" y="6572250"/>
            <a:ext cx="1828800" cy="2095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876307" y="6307138"/>
            <a:ext cx="7922684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Espace réservé du numéro de diapositiv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1" y="6356476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1F67A-67E3-4470-9E34-3EE565FEFB4B}" type="slidenum">
              <a:rPr lang="en-US">
                <a:solidFill>
                  <a:srgbClr val="40404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753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624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500" b="1" dirty="0">
                <a:solidFill>
                  <a:srgbClr val="275D90"/>
                </a:solidFill>
                <a:uFill>
                  <a:solidFill>
                    <a:srgbClr val="275D90"/>
                  </a:solidFill>
                </a:uFill>
              </a:rP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2pPr marL="550914" indent="-200901">
              <a:spcBef>
                <a:spcPts val="352"/>
              </a:spcBef>
              <a:buFont typeface="Arial"/>
              <a:buChar char="•"/>
              <a:defRPr sz="1500"/>
            </a:lvl2pPr>
            <a:lvl3pPr marL="832174" indent="-160721">
              <a:spcBef>
                <a:spcPts val="281"/>
              </a:spcBef>
              <a:buFontTx/>
              <a:buChar char="-"/>
              <a:defRPr sz="1300"/>
            </a:lvl3pPr>
            <a:lvl4pPr marL="1153615" indent="-160721">
              <a:spcBef>
                <a:spcPts val="281"/>
              </a:spcBef>
              <a:buFontTx/>
              <a:buChar char="-"/>
              <a:defRPr sz="1300"/>
            </a:lvl4pPr>
            <a:lvl5pPr marL="1475055" indent="-160721">
              <a:spcBef>
                <a:spcPts val="281"/>
              </a:spcBef>
              <a:buFontTx/>
              <a:buChar char="-"/>
              <a:defRPr sz="13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700" dirty="0">
                <a:solidFill>
                  <a:srgbClr val="232323"/>
                </a:solidFill>
                <a:uFill>
                  <a:solidFill>
                    <a:srgbClr val="232323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1500" dirty="0">
                <a:solidFill>
                  <a:srgbClr val="232323"/>
                </a:solidFill>
                <a:uFill>
                  <a:solidFill>
                    <a:srgbClr val="232323"/>
                  </a:solidFill>
                </a:u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  <a:uFillTx/>
              </a:defRPr>
            </a:pPr>
            <a:r>
              <a:rPr dirty="0">
                <a:solidFill>
                  <a:srgbClr val="232323"/>
                </a:solidFill>
                <a:uFill>
                  <a:solidFill>
                    <a:srgbClr val="232323"/>
                  </a:solidFill>
                </a:u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  <a:uFillTx/>
              </a:defRPr>
            </a:pPr>
            <a:r>
              <a:rPr dirty="0">
                <a:solidFill>
                  <a:srgbClr val="232323"/>
                </a:solidFill>
                <a:uFill>
                  <a:solidFill>
                    <a:srgbClr val="232323"/>
                  </a:solidFill>
                </a:u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  <a:uFillTx/>
              </a:defRPr>
            </a:pPr>
            <a:r>
              <a:rPr dirty="0">
                <a:solidFill>
                  <a:srgbClr val="232323"/>
                </a:solidFill>
                <a:uFill>
                  <a:solidFill>
                    <a:srgbClr val="232323"/>
                  </a:solidFill>
                </a:u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8610601" y="6356476"/>
            <a:ext cx="27432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404040"/>
                </a:solidFill>
              </a:rPr>
              <a:pPr/>
              <a:t>‹N°›</a:t>
            </a:fld>
            <a:endParaRPr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4793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9"/>
          <p:cNvSpPr>
            <a:spLocks noChangeShapeType="1"/>
          </p:cNvSpPr>
          <p:nvPr userDrawn="1"/>
        </p:nvSpPr>
        <p:spPr bwMode="auto">
          <a:xfrm>
            <a:off x="179387" y="6453188"/>
            <a:ext cx="11917579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225258" y="6473272"/>
            <a:ext cx="936104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600" b="1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fld id="{F9E9AC18-D620-4CC0-9C4A-767655FC0E75}" type="slidenum">
              <a:rPr lang="fr-BE" smtClean="0"/>
              <a:pPr>
                <a:defRPr/>
              </a:pPr>
              <a:t>‹N°›</a:t>
            </a:fld>
            <a:endParaRPr lang="fr-BE"/>
          </a:p>
        </p:txBody>
      </p:sp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34925" y="6508750"/>
            <a:ext cx="6213475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i="1" dirty="0">
                <a:solidFill>
                  <a:srgbClr val="333399"/>
                </a:solidFill>
                <a:latin typeface="Comic Sans MS" pitchFamily="66" charset="0"/>
              </a:rPr>
              <a:t>Prof </a:t>
            </a:r>
            <a:r>
              <a:rPr lang="en-US" sz="1400" b="1" i="1" dirty="0" err="1" smtClean="0">
                <a:solidFill>
                  <a:srgbClr val="333399"/>
                </a:solidFill>
                <a:latin typeface="Comic Sans MS" pitchFamily="66" charset="0"/>
              </a:rPr>
              <a:t>E.Merle</a:t>
            </a:r>
            <a:r>
              <a:rPr lang="en-US" sz="1400" b="1" i="1" dirty="0" smtClean="0">
                <a:solidFill>
                  <a:srgbClr val="333399"/>
                </a:solidFill>
                <a:latin typeface="Comic Sans MS" pitchFamily="66" charset="0"/>
              </a:rPr>
              <a:t>, MSFR Team, SAMOFAR Summer</a:t>
            </a:r>
            <a:r>
              <a:rPr lang="en-US" sz="1400" b="1" i="1" baseline="0" dirty="0" smtClean="0">
                <a:solidFill>
                  <a:srgbClr val="333399"/>
                </a:solidFill>
                <a:latin typeface="Comic Sans MS" pitchFamily="66" charset="0"/>
              </a:rPr>
              <a:t> School</a:t>
            </a:r>
            <a:r>
              <a:rPr lang="en-US" sz="1400" b="1" i="1" dirty="0" smtClean="0">
                <a:solidFill>
                  <a:srgbClr val="333399"/>
                </a:solidFill>
                <a:latin typeface="Comic Sans MS" pitchFamily="66" charset="0"/>
              </a:rPr>
              <a:t>, July 2017</a:t>
            </a:r>
            <a:endParaRPr lang="en-US" sz="1400" b="1" i="1" dirty="0">
              <a:solidFill>
                <a:srgbClr val="333399"/>
              </a:solidFill>
              <a:latin typeface="Comic Sans MS" pitchFamily="66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 userDrawn="1"/>
        </p:nvSpPr>
        <p:spPr bwMode="auto">
          <a:xfrm>
            <a:off x="10164978" y="6508750"/>
            <a:ext cx="1931988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400" b="1" i="1" dirty="0">
                <a:solidFill>
                  <a:srgbClr val="003399"/>
                </a:solidFill>
                <a:latin typeface="Comic Sans MS" pitchFamily="66" charset="0"/>
              </a:rPr>
              <a:t>merle@lpsc.in2p3.fr</a:t>
            </a:r>
          </a:p>
        </p:txBody>
      </p:sp>
    </p:spTree>
    <p:extLst>
      <p:ext uri="{BB962C8B-B14F-4D97-AF65-F5344CB8AC3E}">
        <p14:creationId xmlns:p14="http://schemas.microsoft.com/office/powerpoint/2010/main" val="129141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0" r:id="rId5"/>
    <p:sldLayoutId id="2147483968" r:id="rId6"/>
    <p:sldLayoutId id="2147483959" r:id="rId7"/>
    <p:sldLayoutId id="2147483961" r:id="rId8"/>
    <p:sldLayoutId id="2147483962" r:id="rId9"/>
    <p:sldLayoutId id="2147483963" r:id="rId10"/>
    <p:sldLayoutId id="2147483964" r:id="rId11"/>
    <p:sldLayoutId id="2147483970" r:id="rId12"/>
    <p:sldLayoutId id="2147483971" r:id="rId13"/>
    <p:sldLayoutId id="2147483973" r:id="rId14"/>
    <p:sldLayoutId id="2147483974" r:id="rId15"/>
    <p:sldLayoutId id="2147483975" r:id="rId16"/>
    <p:sldLayoutId id="2147483976" r:id="rId17"/>
    <p:sldLayoutId id="2147483977" r:id="rId18"/>
    <p:sldLayoutId id="2147483981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70C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61435" y="403226"/>
            <a:ext cx="9882719" cy="28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58" tIns="41029" rIns="82058" bIns="41029">
            <a:spAutoFit/>
          </a:bodyPr>
          <a:lstStyle/>
          <a:p>
            <a:pPr defTabSz="820738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ja-JP" altLang="en-US" sz="1300" i="1">
              <a:solidFill>
                <a:srgbClr val="006600"/>
              </a:solidFill>
              <a:ea typeface="ＭＳ Ｐゴシック" pitchFamily="34" charset="-128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1438" y="952500"/>
            <a:ext cx="11095567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438" y="1809756"/>
            <a:ext cx="11095567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12" name="Line 9"/>
          <p:cNvSpPr>
            <a:spLocks noChangeShapeType="1"/>
          </p:cNvSpPr>
          <p:nvPr userDrawn="1"/>
        </p:nvSpPr>
        <p:spPr bwMode="auto">
          <a:xfrm>
            <a:off x="179387" y="6453188"/>
            <a:ext cx="11917579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225258" y="6473272"/>
            <a:ext cx="936104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600" b="1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fld id="{F9E9AC18-D620-4CC0-9C4A-767655FC0E75}" type="slidenum">
              <a:rPr lang="fr-BE" smtClean="0"/>
              <a:pPr>
                <a:defRPr/>
              </a:pPr>
              <a:t>‹N°›</a:t>
            </a:fld>
            <a:endParaRPr lang="fr-BE"/>
          </a:p>
        </p:txBody>
      </p:sp>
      <p:sp>
        <p:nvSpPr>
          <p:cNvPr id="15" name="Text Box 10"/>
          <p:cNvSpPr txBox="1">
            <a:spLocks noChangeArrowheads="1"/>
          </p:cNvSpPr>
          <p:nvPr userDrawn="1"/>
        </p:nvSpPr>
        <p:spPr bwMode="auto">
          <a:xfrm>
            <a:off x="10164978" y="6508750"/>
            <a:ext cx="1931988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400" b="1" i="1" dirty="0">
                <a:solidFill>
                  <a:srgbClr val="003399"/>
                </a:solidFill>
                <a:latin typeface="Comic Sans MS" pitchFamily="66" charset="0"/>
              </a:rPr>
              <a:t>merle@lpsc.in2p3.fr</a:t>
            </a: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34925" y="6508750"/>
            <a:ext cx="6213475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i="1" dirty="0">
                <a:solidFill>
                  <a:srgbClr val="333399"/>
                </a:solidFill>
                <a:latin typeface="Comic Sans MS" pitchFamily="66" charset="0"/>
              </a:rPr>
              <a:t>Prof </a:t>
            </a:r>
            <a:r>
              <a:rPr lang="en-US" sz="1400" b="1" i="1" dirty="0" err="1" smtClean="0">
                <a:solidFill>
                  <a:srgbClr val="333399"/>
                </a:solidFill>
                <a:latin typeface="Comic Sans MS" pitchFamily="66" charset="0"/>
              </a:rPr>
              <a:t>E.Merle</a:t>
            </a:r>
            <a:r>
              <a:rPr lang="en-US" sz="1400" b="1" i="1" dirty="0" smtClean="0">
                <a:solidFill>
                  <a:srgbClr val="333399"/>
                </a:solidFill>
                <a:latin typeface="Comic Sans MS" pitchFamily="66" charset="0"/>
              </a:rPr>
              <a:t>, MSFR Team, SAMOFAR Summer</a:t>
            </a:r>
            <a:r>
              <a:rPr lang="en-US" sz="1400" b="1" i="1" baseline="0" dirty="0" smtClean="0">
                <a:solidFill>
                  <a:srgbClr val="333399"/>
                </a:solidFill>
                <a:latin typeface="Comic Sans MS" pitchFamily="66" charset="0"/>
              </a:rPr>
              <a:t> School</a:t>
            </a:r>
            <a:r>
              <a:rPr lang="en-US" sz="1400" b="1" i="1" dirty="0" smtClean="0">
                <a:solidFill>
                  <a:srgbClr val="333399"/>
                </a:solidFill>
                <a:latin typeface="Comic Sans MS" pitchFamily="66" charset="0"/>
              </a:rPr>
              <a:t>, July 2017</a:t>
            </a:r>
            <a:endParaRPr lang="en-US" sz="1400" b="1" i="1" dirty="0">
              <a:solidFill>
                <a:srgbClr val="3333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27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5" r:id="rId3"/>
    <p:sldLayoutId id="2147483926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 b="1" i="1">
          <a:solidFill>
            <a:schemeClr val="tx1"/>
          </a:solidFill>
          <a:latin typeface="+mn-lt"/>
          <a:ea typeface="+mn-ea"/>
          <a:cs typeface="+mn-cs"/>
        </a:defRPr>
      </a:lvl1pPr>
      <a:lvl2pPr marL="827088" indent="-369888" algn="l" rtl="0" eaLnBrk="0" fontAlgn="base" hangingPunct="0">
        <a:spcBef>
          <a:spcPct val="20000"/>
        </a:spcBef>
        <a:spcAft>
          <a:spcPct val="0"/>
        </a:spcAft>
        <a:buChar char="–"/>
        <a:defRPr sz="2200" b="1" i="1">
          <a:solidFill>
            <a:schemeClr val="tx1"/>
          </a:solidFill>
          <a:latin typeface="+mn-lt"/>
        </a:defRPr>
      </a:lvl2pPr>
      <a:lvl3pPr marL="1227138" indent="-296863" algn="l" rtl="0" eaLnBrk="0" fontAlgn="base" hangingPunct="0">
        <a:spcBef>
          <a:spcPct val="20000"/>
        </a:spcBef>
        <a:spcAft>
          <a:spcPct val="0"/>
        </a:spcAft>
        <a:buChar char="»"/>
        <a:defRPr sz="2200" b="1" i="1">
          <a:solidFill>
            <a:schemeClr val="tx1"/>
          </a:solidFill>
          <a:latin typeface="+mn-lt"/>
        </a:defRPr>
      </a:lvl3pPr>
      <a:lvl4pPr marL="1736725" indent="-365125" algn="l" rtl="0" eaLnBrk="0" fontAlgn="base" hangingPunct="0">
        <a:spcBef>
          <a:spcPct val="20000"/>
        </a:spcBef>
        <a:spcAft>
          <a:spcPct val="0"/>
        </a:spcAft>
        <a:buChar char="–"/>
        <a:defRPr sz="2200" b="1" i="1">
          <a:solidFill>
            <a:schemeClr val="tx1"/>
          </a:solidFill>
          <a:latin typeface="+mn-lt"/>
        </a:defRPr>
      </a:lvl4pPr>
      <a:lvl5pPr marL="2151063" indent="-311150" algn="l" rtl="0" eaLnBrk="0" fontAlgn="base" hangingPunct="0">
        <a:spcBef>
          <a:spcPct val="20000"/>
        </a:spcBef>
        <a:spcAft>
          <a:spcPct val="0"/>
        </a:spcAft>
        <a:buChar char="»"/>
        <a:defRPr sz="2200" b="1" i="1">
          <a:solidFill>
            <a:schemeClr val="tx1"/>
          </a:solidFill>
          <a:latin typeface="+mn-lt"/>
        </a:defRPr>
      </a:lvl5pPr>
      <a:lvl6pPr marL="2608263" indent="-311150" algn="l" rtl="0" eaLnBrk="0" fontAlgn="base" hangingPunct="0">
        <a:spcBef>
          <a:spcPct val="20000"/>
        </a:spcBef>
        <a:spcAft>
          <a:spcPct val="0"/>
        </a:spcAft>
        <a:buChar char="»"/>
        <a:defRPr sz="2200" b="1" i="1">
          <a:solidFill>
            <a:schemeClr val="tx1"/>
          </a:solidFill>
          <a:latin typeface="+mn-lt"/>
        </a:defRPr>
      </a:lvl6pPr>
      <a:lvl7pPr marL="3065463" indent="-311150" algn="l" rtl="0" eaLnBrk="0" fontAlgn="base" hangingPunct="0">
        <a:spcBef>
          <a:spcPct val="20000"/>
        </a:spcBef>
        <a:spcAft>
          <a:spcPct val="0"/>
        </a:spcAft>
        <a:buChar char="»"/>
        <a:defRPr sz="2200" b="1" i="1">
          <a:solidFill>
            <a:schemeClr val="tx1"/>
          </a:solidFill>
          <a:latin typeface="+mn-lt"/>
        </a:defRPr>
      </a:lvl7pPr>
      <a:lvl8pPr marL="3522663" indent="-311150" algn="l" rtl="0" eaLnBrk="0" fontAlgn="base" hangingPunct="0">
        <a:spcBef>
          <a:spcPct val="20000"/>
        </a:spcBef>
        <a:spcAft>
          <a:spcPct val="0"/>
        </a:spcAft>
        <a:buChar char="»"/>
        <a:defRPr sz="2200" b="1" i="1">
          <a:solidFill>
            <a:schemeClr val="tx1"/>
          </a:solidFill>
          <a:latin typeface="+mn-lt"/>
        </a:defRPr>
      </a:lvl8pPr>
      <a:lvl9pPr marL="3979863" indent="-311150" algn="l" rtl="0" eaLnBrk="0" fontAlgn="base" hangingPunct="0">
        <a:spcBef>
          <a:spcPct val="20000"/>
        </a:spcBef>
        <a:spcAft>
          <a:spcPct val="0"/>
        </a:spcAft>
        <a:buChar char="»"/>
        <a:defRPr sz="2200" b="1" i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1438" y="952500"/>
            <a:ext cx="11095567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438" y="1809756"/>
            <a:ext cx="11095567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12" name="Line 9"/>
          <p:cNvSpPr>
            <a:spLocks noChangeShapeType="1"/>
          </p:cNvSpPr>
          <p:nvPr userDrawn="1"/>
        </p:nvSpPr>
        <p:spPr bwMode="auto">
          <a:xfrm>
            <a:off x="179387" y="6453188"/>
            <a:ext cx="11917579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225258" y="6473272"/>
            <a:ext cx="936104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600" b="1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fld id="{F9E9AC18-D620-4CC0-9C4A-767655FC0E75}" type="slidenum">
              <a:rPr lang="fr-BE" smtClean="0"/>
              <a:pPr>
                <a:defRPr/>
              </a:pPr>
              <a:t>‹N°›</a:t>
            </a:fld>
            <a:endParaRPr lang="fr-BE"/>
          </a:p>
        </p:txBody>
      </p:sp>
      <p:sp>
        <p:nvSpPr>
          <p:cNvPr id="15" name="Text Box 10"/>
          <p:cNvSpPr txBox="1">
            <a:spLocks noChangeArrowheads="1"/>
          </p:cNvSpPr>
          <p:nvPr userDrawn="1"/>
        </p:nvSpPr>
        <p:spPr bwMode="auto">
          <a:xfrm>
            <a:off x="10164978" y="6508750"/>
            <a:ext cx="1931988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400" b="1" i="1" dirty="0">
                <a:solidFill>
                  <a:srgbClr val="003399"/>
                </a:solidFill>
                <a:latin typeface="Comic Sans MS" pitchFamily="66" charset="0"/>
              </a:rPr>
              <a:t>merle@lpsc.in2p3.fr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34925" y="6508750"/>
            <a:ext cx="6213475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i="1" dirty="0">
                <a:solidFill>
                  <a:srgbClr val="333399"/>
                </a:solidFill>
                <a:latin typeface="Comic Sans MS" pitchFamily="66" charset="0"/>
              </a:rPr>
              <a:t>Prof </a:t>
            </a:r>
            <a:r>
              <a:rPr lang="en-US" sz="1400" b="1" i="1" dirty="0" err="1" smtClean="0">
                <a:solidFill>
                  <a:srgbClr val="333399"/>
                </a:solidFill>
                <a:latin typeface="Comic Sans MS" pitchFamily="66" charset="0"/>
              </a:rPr>
              <a:t>E.Merle</a:t>
            </a:r>
            <a:r>
              <a:rPr lang="en-US" sz="1400" b="1" i="1" dirty="0" smtClean="0">
                <a:solidFill>
                  <a:srgbClr val="333399"/>
                </a:solidFill>
                <a:latin typeface="Comic Sans MS" pitchFamily="66" charset="0"/>
              </a:rPr>
              <a:t>, MSFR Team, SAMOFAR Summer</a:t>
            </a:r>
            <a:r>
              <a:rPr lang="en-US" sz="1400" b="1" i="1" baseline="0" dirty="0" smtClean="0">
                <a:solidFill>
                  <a:srgbClr val="333399"/>
                </a:solidFill>
                <a:latin typeface="Comic Sans MS" pitchFamily="66" charset="0"/>
              </a:rPr>
              <a:t> School</a:t>
            </a:r>
            <a:r>
              <a:rPr lang="en-US" sz="1400" b="1" i="1" dirty="0" smtClean="0">
                <a:solidFill>
                  <a:srgbClr val="333399"/>
                </a:solidFill>
                <a:latin typeface="Comic Sans MS" pitchFamily="66" charset="0"/>
              </a:rPr>
              <a:t>, July 2017</a:t>
            </a:r>
            <a:endParaRPr lang="en-US" sz="1400" b="1" i="1" dirty="0">
              <a:solidFill>
                <a:srgbClr val="3333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27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 b="1" i="1">
          <a:solidFill>
            <a:schemeClr val="tx1"/>
          </a:solidFill>
          <a:latin typeface="+mn-lt"/>
          <a:ea typeface="+mn-ea"/>
          <a:cs typeface="+mn-cs"/>
        </a:defRPr>
      </a:lvl1pPr>
      <a:lvl2pPr marL="827088" indent="-369888" algn="l" rtl="0" eaLnBrk="0" fontAlgn="base" hangingPunct="0">
        <a:spcBef>
          <a:spcPct val="20000"/>
        </a:spcBef>
        <a:spcAft>
          <a:spcPct val="0"/>
        </a:spcAft>
        <a:buChar char="–"/>
        <a:defRPr sz="2200" b="1" i="1">
          <a:solidFill>
            <a:schemeClr val="tx1"/>
          </a:solidFill>
          <a:latin typeface="+mn-lt"/>
        </a:defRPr>
      </a:lvl2pPr>
      <a:lvl3pPr marL="1227138" indent="-296863" algn="l" rtl="0" eaLnBrk="0" fontAlgn="base" hangingPunct="0">
        <a:spcBef>
          <a:spcPct val="20000"/>
        </a:spcBef>
        <a:spcAft>
          <a:spcPct val="0"/>
        </a:spcAft>
        <a:buChar char="»"/>
        <a:defRPr sz="2200" b="1" i="1">
          <a:solidFill>
            <a:schemeClr val="tx1"/>
          </a:solidFill>
          <a:latin typeface="+mn-lt"/>
        </a:defRPr>
      </a:lvl3pPr>
      <a:lvl4pPr marL="1736725" indent="-365125" algn="l" rtl="0" eaLnBrk="0" fontAlgn="base" hangingPunct="0">
        <a:spcBef>
          <a:spcPct val="20000"/>
        </a:spcBef>
        <a:spcAft>
          <a:spcPct val="0"/>
        </a:spcAft>
        <a:buChar char="–"/>
        <a:defRPr sz="2200" b="1" i="1">
          <a:solidFill>
            <a:schemeClr val="tx1"/>
          </a:solidFill>
          <a:latin typeface="+mn-lt"/>
        </a:defRPr>
      </a:lvl4pPr>
      <a:lvl5pPr marL="2151063" indent="-311150" algn="l" rtl="0" eaLnBrk="0" fontAlgn="base" hangingPunct="0">
        <a:spcBef>
          <a:spcPct val="20000"/>
        </a:spcBef>
        <a:spcAft>
          <a:spcPct val="0"/>
        </a:spcAft>
        <a:buChar char="»"/>
        <a:defRPr sz="2200" b="1" i="1">
          <a:solidFill>
            <a:schemeClr val="tx1"/>
          </a:solidFill>
          <a:latin typeface="+mn-lt"/>
        </a:defRPr>
      </a:lvl5pPr>
      <a:lvl6pPr marL="2608263" indent="-311150" algn="l" rtl="0" eaLnBrk="0" fontAlgn="base" hangingPunct="0">
        <a:spcBef>
          <a:spcPct val="20000"/>
        </a:spcBef>
        <a:spcAft>
          <a:spcPct val="0"/>
        </a:spcAft>
        <a:buChar char="»"/>
        <a:defRPr sz="2200" b="1" i="1">
          <a:solidFill>
            <a:schemeClr val="tx1"/>
          </a:solidFill>
          <a:latin typeface="+mn-lt"/>
        </a:defRPr>
      </a:lvl6pPr>
      <a:lvl7pPr marL="3065463" indent="-311150" algn="l" rtl="0" eaLnBrk="0" fontAlgn="base" hangingPunct="0">
        <a:spcBef>
          <a:spcPct val="20000"/>
        </a:spcBef>
        <a:spcAft>
          <a:spcPct val="0"/>
        </a:spcAft>
        <a:buChar char="»"/>
        <a:defRPr sz="2200" b="1" i="1">
          <a:solidFill>
            <a:schemeClr val="tx1"/>
          </a:solidFill>
          <a:latin typeface="+mn-lt"/>
        </a:defRPr>
      </a:lvl7pPr>
      <a:lvl8pPr marL="3522663" indent="-311150" algn="l" rtl="0" eaLnBrk="0" fontAlgn="base" hangingPunct="0">
        <a:spcBef>
          <a:spcPct val="20000"/>
        </a:spcBef>
        <a:spcAft>
          <a:spcPct val="0"/>
        </a:spcAft>
        <a:buChar char="»"/>
        <a:defRPr sz="2200" b="1" i="1">
          <a:solidFill>
            <a:schemeClr val="tx1"/>
          </a:solidFill>
          <a:latin typeface="+mn-lt"/>
        </a:defRPr>
      </a:lvl8pPr>
      <a:lvl9pPr marL="3979863" indent="-311150" algn="l" rtl="0" eaLnBrk="0" fontAlgn="base" hangingPunct="0">
        <a:spcBef>
          <a:spcPct val="20000"/>
        </a:spcBef>
        <a:spcAft>
          <a:spcPct val="0"/>
        </a:spcAft>
        <a:buChar char="»"/>
        <a:defRPr sz="2200" b="1" i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55" Type="http://schemas.openxmlformats.org/officeDocument/2006/relationships/image" Target="../media/image91.png"/><Relationship Id="rId63" Type="http://schemas.openxmlformats.org/officeDocument/2006/relationships/image" Target="../media/image99.png"/><Relationship Id="rId68" Type="http://schemas.openxmlformats.org/officeDocument/2006/relationships/image" Target="../media/image104.png"/><Relationship Id="rId76" Type="http://schemas.openxmlformats.org/officeDocument/2006/relationships/image" Target="../media/image112.png"/><Relationship Id="rId7" Type="http://schemas.openxmlformats.org/officeDocument/2006/relationships/image" Target="../media/image43.png"/><Relationship Id="rId71" Type="http://schemas.openxmlformats.org/officeDocument/2006/relationships/image" Target="../media/image107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9" Type="http://schemas.openxmlformats.org/officeDocument/2006/relationships/image" Target="../media/image65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3" Type="http://schemas.openxmlformats.org/officeDocument/2006/relationships/image" Target="../media/image89.png"/><Relationship Id="rId58" Type="http://schemas.openxmlformats.org/officeDocument/2006/relationships/image" Target="../media/image94.png"/><Relationship Id="rId66" Type="http://schemas.openxmlformats.org/officeDocument/2006/relationships/image" Target="../media/image102.png"/><Relationship Id="rId74" Type="http://schemas.openxmlformats.org/officeDocument/2006/relationships/image" Target="../media/image110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57" Type="http://schemas.openxmlformats.org/officeDocument/2006/relationships/image" Target="../media/image93.png"/><Relationship Id="rId61" Type="http://schemas.openxmlformats.org/officeDocument/2006/relationships/image" Target="../media/image97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60" Type="http://schemas.openxmlformats.org/officeDocument/2006/relationships/image" Target="../media/image96.png"/><Relationship Id="rId65" Type="http://schemas.openxmlformats.org/officeDocument/2006/relationships/image" Target="../media/image101.png"/><Relationship Id="rId73" Type="http://schemas.openxmlformats.org/officeDocument/2006/relationships/image" Target="../media/image109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56" Type="http://schemas.openxmlformats.org/officeDocument/2006/relationships/image" Target="../media/image92.png"/><Relationship Id="rId64" Type="http://schemas.openxmlformats.org/officeDocument/2006/relationships/image" Target="../media/image100.png"/><Relationship Id="rId69" Type="http://schemas.openxmlformats.org/officeDocument/2006/relationships/image" Target="../media/image105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72" Type="http://schemas.openxmlformats.org/officeDocument/2006/relationships/image" Target="../media/image108.png"/><Relationship Id="rId3" Type="http://schemas.openxmlformats.org/officeDocument/2006/relationships/image" Target="../media/image39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59" Type="http://schemas.openxmlformats.org/officeDocument/2006/relationships/image" Target="../media/image95.png"/><Relationship Id="rId67" Type="http://schemas.openxmlformats.org/officeDocument/2006/relationships/image" Target="../media/image103.png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54" Type="http://schemas.openxmlformats.org/officeDocument/2006/relationships/image" Target="../media/image90.png"/><Relationship Id="rId62" Type="http://schemas.openxmlformats.org/officeDocument/2006/relationships/image" Target="../media/image98.png"/><Relationship Id="rId70" Type="http://schemas.openxmlformats.org/officeDocument/2006/relationships/image" Target="../media/image106.png"/><Relationship Id="rId75" Type="http://schemas.openxmlformats.org/officeDocument/2006/relationships/image" Target="../media/image1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5.w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9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2.png"/><Relationship Id="rId4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18" Type="http://schemas.openxmlformats.org/officeDocument/2006/relationships/image" Target="../media/image310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image" Target="../media/image138.png"/><Relationship Id="rId16" Type="http://schemas.openxmlformats.org/officeDocument/2006/relationships/image" Target="../media/image15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5" Type="http://schemas.openxmlformats.org/officeDocument/2006/relationships/image" Target="../media/image151.png"/><Relationship Id="rId10" Type="http://schemas.openxmlformats.org/officeDocument/2006/relationships/image" Target="../media/image146.png"/><Relationship Id="rId19" Type="http://schemas.openxmlformats.org/officeDocument/2006/relationships/image" Target="../media/image153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openxmlformats.org/officeDocument/2006/relationships/image" Target="../media/image15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5.png"/><Relationship Id="rId12" Type="http://schemas.openxmlformats.org/officeDocument/2006/relationships/image" Target="../media/image16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64.png"/><Relationship Id="rId11" Type="http://schemas.openxmlformats.org/officeDocument/2006/relationships/image" Target="../media/image168.png"/><Relationship Id="rId5" Type="http://schemas.openxmlformats.org/officeDocument/2006/relationships/image" Target="../media/image163.png"/><Relationship Id="rId10" Type="http://schemas.openxmlformats.org/officeDocument/2006/relationships/image" Target="../media/image167.png"/><Relationship Id="rId4" Type="http://schemas.openxmlformats.org/officeDocument/2006/relationships/image" Target="../media/image162.png"/><Relationship Id="rId9" Type="http://schemas.openxmlformats.org/officeDocument/2006/relationships/image" Target="../media/image1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6612" y="644469"/>
            <a:ext cx="8465127" cy="3351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cap="all" dirty="0" smtClean="0">
                <a:solidFill>
                  <a:srgbClr val="000099"/>
                </a:solidFill>
              </a:rPr>
              <a:t>Molten </a:t>
            </a:r>
            <a:r>
              <a:rPr lang="en-US" sz="3600" cap="all" dirty="0">
                <a:solidFill>
                  <a:srgbClr val="000099"/>
                </a:solidFill>
              </a:rPr>
              <a:t>Salt Fast Reactor (MSFR</a:t>
            </a:r>
            <a:r>
              <a:rPr lang="en-US" sz="3600" cap="all" dirty="0" smtClean="0">
                <a:solidFill>
                  <a:srgbClr val="000099"/>
                </a:solidFill>
              </a:rPr>
              <a:t>): DESIGN AND INTEGRAL SAFETY ANALYSIS</a:t>
            </a:r>
            <a:endParaRPr lang="en-US" sz="3600" cap="all" dirty="0">
              <a:solidFill>
                <a:srgbClr val="000099"/>
              </a:solidFill>
            </a:endParaRPr>
          </a:p>
          <a:p>
            <a:pPr algn="ctr" defTabSz="342900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Prof Elsa MERLE</a:t>
            </a:r>
          </a:p>
          <a:p>
            <a:pPr algn="ctr" defTabSz="342900">
              <a:spcBef>
                <a:spcPts val="600"/>
              </a:spcBef>
              <a:spcAft>
                <a:spcPts val="600"/>
              </a:spcAft>
            </a:pP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LPSC France (CNRS-IN2P3 / Grenoble Institute of Technology / 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UGA) </a:t>
            </a:r>
          </a:p>
          <a:p>
            <a:pPr algn="ctr" defTabSz="342900">
              <a:spcBef>
                <a:spcPts val="600"/>
              </a:spcBef>
              <a:spcAft>
                <a:spcPts val="600"/>
              </a:spcAft>
            </a:pPr>
            <a:r>
              <a:rPr lang="en-US" sz="1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Michel </a:t>
            </a:r>
            <a:r>
              <a:rPr lang="en-US" sz="19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Allibert</a:t>
            </a:r>
            <a:r>
              <a:rPr lang="en-US" sz="1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Stéphane</a:t>
            </a:r>
            <a:r>
              <a:rPr lang="en-US" sz="1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Beils</a:t>
            </a:r>
            <a:r>
              <a:rPr lang="en-US" sz="1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Bernard </a:t>
            </a:r>
            <a:r>
              <a:rPr lang="en-US" sz="19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Carluec</a:t>
            </a:r>
            <a:r>
              <a:rPr lang="en-US" sz="1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Andrea </a:t>
            </a:r>
            <a:r>
              <a:rPr lang="en-US" sz="19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Carpignano</a:t>
            </a:r>
            <a:r>
              <a:rPr lang="en-US" sz="1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Sandra </a:t>
            </a:r>
            <a:r>
              <a:rPr lang="en-US" sz="19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Dulla</a:t>
            </a:r>
            <a:r>
              <a:rPr lang="en-US" sz="1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Yann </a:t>
            </a:r>
            <a:r>
              <a:rPr lang="en-US" sz="19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Flauw</a:t>
            </a:r>
            <a:r>
              <a:rPr lang="en-US" sz="1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Delphine </a:t>
            </a:r>
            <a:r>
              <a:rPr lang="en-US" sz="19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Gérardin</a:t>
            </a:r>
            <a:r>
              <a:rPr lang="en-US" sz="1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Alain Gerber, Daniel Heuer, Axel Laureau, Elsa Merle, Brian </a:t>
            </a:r>
            <a:r>
              <a:rPr lang="en-US" sz="19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Sorby</a:t>
            </a:r>
            <a:r>
              <a:rPr lang="en-US" sz="1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Vincenzo </a:t>
            </a:r>
            <a:r>
              <a:rPr lang="en-US" sz="19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Tiberi</a:t>
            </a:r>
            <a:r>
              <a:rPr lang="en-US" sz="1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Anna-Chiara </a:t>
            </a:r>
            <a:r>
              <a:rPr lang="en-US" sz="19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Uggenti</a:t>
            </a:r>
            <a:endParaRPr lang="en-US" sz="19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42900">
              <a:spcBef>
                <a:spcPts val="600"/>
              </a:spcBef>
              <a:spcAft>
                <a:spcPts val="600"/>
              </a:spcAft>
            </a:pP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AREVA NP, CNRS-IN2P3, IRSN, POLITO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5106" y="4323429"/>
            <a:ext cx="9582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i="1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With the support of the National NEEDS </a:t>
            </a:r>
            <a:r>
              <a:rPr lang="en-GB" sz="1400" i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Program and the IN2P3 institute </a:t>
            </a:r>
            <a:r>
              <a:rPr lang="en-GB" sz="1400" i="1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 CNRS, of </a:t>
            </a:r>
            <a:r>
              <a:rPr lang="en-GB" sz="1400" i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University Grenoble Alpes </a:t>
            </a:r>
            <a:r>
              <a:rPr lang="en-GB" sz="1400" i="1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 Grenoble Institute of Technology, and of the EVOL and SAMOFAR </a:t>
            </a:r>
            <a:r>
              <a:rPr lang="en-GB" sz="1400" i="1" dirty="0" err="1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Euratom</a:t>
            </a:r>
            <a:r>
              <a:rPr lang="en-GB" sz="1400" i="1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Projects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9" y="1100056"/>
            <a:ext cx="1807099" cy="237626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739" y="931019"/>
            <a:ext cx="1466319" cy="27143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87" y="5366485"/>
            <a:ext cx="1026589" cy="66527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609" y="5226324"/>
            <a:ext cx="1926580" cy="860540"/>
          </a:xfrm>
          <a:prstGeom prst="rect">
            <a:avLst/>
          </a:prstGeom>
        </p:spPr>
      </p:pic>
      <p:pic>
        <p:nvPicPr>
          <p:cNvPr id="10" name="Picture 7" descr="CNRSfrIN2P3-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274" y="5262558"/>
            <a:ext cx="650947" cy="89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logoLPS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726" y="5421036"/>
            <a:ext cx="12763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GrenobleIN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307" y="5280874"/>
            <a:ext cx="1265238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93" y="5262558"/>
            <a:ext cx="1117101" cy="931224"/>
          </a:xfrm>
          <a:prstGeom prst="rect">
            <a:avLst/>
          </a:prstGeom>
        </p:spPr>
      </p:pic>
      <p:pic>
        <p:nvPicPr>
          <p:cNvPr id="14" name="Image 13" descr="logo EVOL2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8135" y="5226324"/>
            <a:ext cx="1140389" cy="85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518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graphique_general_2_contrain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093789"/>
            <a:ext cx="4773612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74" name="Group 5"/>
          <p:cNvGrpSpPr>
            <a:grpSpLocks/>
          </p:cNvGrpSpPr>
          <p:nvPr/>
        </p:nvGrpSpPr>
        <p:grpSpPr bwMode="auto">
          <a:xfrm>
            <a:off x="6477000" y="2541588"/>
            <a:ext cx="914400" cy="990600"/>
            <a:chOff x="3120" y="1440"/>
            <a:chExt cx="576" cy="624"/>
          </a:xfrm>
        </p:grpSpPr>
        <p:sp>
          <p:nvSpPr>
            <p:cNvPr id="54283" name="Line 6"/>
            <p:cNvSpPr>
              <a:spLocks noChangeShapeType="1"/>
            </p:cNvSpPr>
            <p:nvPr/>
          </p:nvSpPr>
          <p:spPr bwMode="auto">
            <a:xfrm flipH="1">
              <a:off x="3120" y="1584"/>
              <a:ext cx="240" cy="240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284" name="Line 7"/>
            <p:cNvSpPr>
              <a:spLocks noChangeShapeType="1"/>
            </p:cNvSpPr>
            <p:nvPr/>
          </p:nvSpPr>
          <p:spPr bwMode="auto">
            <a:xfrm flipH="1">
              <a:off x="3120" y="1584"/>
              <a:ext cx="336" cy="336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285" name="Line 8"/>
            <p:cNvSpPr>
              <a:spLocks noChangeShapeType="1"/>
            </p:cNvSpPr>
            <p:nvPr/>
          </p:nvSpPr>
          <p:spPr bwMode="auto">
            <a:xfrm flipH="1">
              <a:off x="3120" y="1632"/>
              <a:ext cx="384" cy="384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286" name="Line 9"/>
            <p:cNvSpPr>
              <a:spLocks noChangeShapeType="1"/>
            </p:cNvSpPr>
            <p:nvPr/>
          </p:nvSpPr>
          <p:spPr bwMode="auto">
            <a:xfrm flipH="1">
              <a:off x="3168" y="1680"/>
              <a:ext cx="384" cy="384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287" name="Line 10"/>
            <p:cNvSpPr>
              <a:spLocks noChangeShapeType="1"/>
            </p:cNvSpPr>
            <p:nvPr/>
          </p:nvSpPr>
          <p:spPr bwMode="auto">
            <a:xfrm flipH="1">
              <a:off x="3264" y="1728"/>
              <a:ext cx="336" cy="336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288" name="Line 11"/>
            <p:cNvSpPr>
              <a:spLocks noChangeShapeType="1"/>
            </p:cNvSpPr>
            <p:nvPr/>
          </p:nvSpPr>
          <p:spPr bwMode="auto">
            <a:xfrm flipH="1">
              <a:off x="3552" y="1728"/>
              <a:ext cx="144" cy="144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289" name="Line 12"/>
            <p:cNvSpPr>
              <a:spLocks noChangeShapeType="1"/>
            </p:cNvSpPr>
            <p:nvPr/>
          </p:nvSpPr>
          <p:spPr bwMode="auto">
            <a:xfrm flipH="1">
              <a:off x="3120" y="1536"/>
              <a:ext cx="192" cy="192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290" name="Line 13"/>
            <p:cNvSpPr>
              <a:spLocks noChangeShapeType="1"/>
            </p:cNvSpPr>
            <p:nvPr/>
          </p:nvSpPr>
          <p:spPr bwMode="auto">
            <a:xfrm flipH="1">
              <a:off x="3120" y="1488"/>
              <a:ext cx="144" cy="144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291" name="Line 14"/>
            <p:cNvSpPr>
              <a:spLocks noChangeShapeType="1"/>
            </p:cNvSpPr>
            <p:nvPr/>
          </p:nvSpPr>
          <p:spPr bwMode="auto">
            <a:xfrm flipH="1">
              <a:off x="3120" y="1440"/>
              <a:ext cx="96" cy="96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4275" name="Rectangle 17"/>
          <p:cNvSpPr>
            <a:spLocks noChangeArrowheads="1"/>
          </p:cNvSpPr>
          <p:nvPr/>
        </p:nvSpPr>
        <p:spPr bwMode="auto">
          <a:xfrm>
            <a:off x="1919288" y="4132263"/>
            <a:ext cx="4170362" cy="977900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fr-FR" sz="2000" baseline="30000"/>
              <a:t>232</a:t>
            </a:r>
            <a:r>
              <a:rPr lang="en-US" altLang="fr-FR" sz="2000"/>
              <a:t>Th/</a:t>
            </a:r>
            <a:r>
              <a:rPr lang="en-US" altLang="fr-FR" sz="2000" baseline="30000"/>
              <a:t>233</a:t>
            </a:r>
            <a:r>
              <a:rPr lang="en-US" altLang="fr-FR" sz="2000"/>
              <a:t>U cycle: neutron balance better in thermal or fast spectrum</a:t>
            </a:r>
          </a:p>
        </p:txBody>
      </p:sp>
      <p:sp>
        <p:nvSpPr>
          <p:cNvPr id="54276" name="Rectangle 20"/>
          <p:cNvSpPr>
            <a:spLocks noChangeArrowheads="1"/>
          </p:cNvSpPr>
          <p:nvPr/>
        </p:nvSpPr>
        <p:spPr bwMode="auto">
          <a:xfrm>
            <a:off x="6781801" y="4114801"/>
            <a:ext cx="3490913" cy="995363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fr-FR" sz="2000">
                <a:solidFill>
                  <a:srgbClr val="CC0000"/>
                </a:solidFill>
              </a:rPr>
              <a:t>neutron captures in moderator in thermal spectrum</a:t>
            </a:r>
          </a:p>
        </p:txBody>
      </p:sp>
      <p:sp>
        <p:nvSpPr>
          <p:cNvPr id="54277" name="Freeform 21"/>
          <p:cNvSpPr>
            <a:spLocks/>
          </p:cNvSpPr>
          <p:nvPr/>
        </p:nvSpPr>
        <p:spPr bwMode="auto">
          <a:xfrm rot="5400000" flipH="1" flipV="1">
            <a:off x="6684962" y="3487738"/>
            <a:ext cx="688976" cy="571500"/>
          </a:xfrm>
          <a:custGeom>
            <a:avLst/>
            <a:gdLst>
              <a:gd name="T0" fmla="*/ 0 w 672"/>
              <a:gd name="T1" fmla="*/ 649288 h 864"/>
              <a:gd name="T2" fmla="*/ 308429 w 672"/>
              <a:gd name="T3" fmla="*/ 541073 h 864"/>
              <a:gd name="T4" fmla="*/ 555171 w 672"/>
              <a:gd name="T5" fmla="*/ 396787 h 864"/>
              <a:gd name="T6" fmla="*/ 740229 w 672"/>
              <a:gd name="T7" fmla="*/ 216429 h 864"/>
              <a:gd name="T8" fmla="*/ 863600 w 672"/>
              <a:gd name="T9" fmla="*/ 0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2"/>
              <a:gd name="T16" fmla="*/ 0 h 864"/>
              <a:gd name="T17" fmla="*/ 672 w 672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2" h="864">
                <a:moveTo>
                  <a:pt x="0" y="864"/>
                </a:moveTo>
                <a:cubicBezTo>
                  <a:pt x="84" y="820"/>
                  <a:pt x="168" y="776"/>
                  <a:pt x="240" y="720"/>
                </a:cubicBezTo>
                <a:cubicBezTo>
                  <a:pt x="312" y="664"/>
                  <a:pt x="376" y="600"/>
                  <a:pt x="432" y="528"/>
                </a:cubicBezTo>
                <a:cubicBezTo>
                  <a:pt x="488" y="456"/>
                  <a:pt x="536" y="376"/>
                  <a:pt x="576" y="288"/>
                </a:cubicBezTo>
                <a:cubicBezTo>
                  <a:pt x="616" y="200"/>
                  <a:pt x="644" y="100"/>
                  <a:pt x="672" y="0"/>
                </a:cubicBezTo>
              </a:path>
            </a:pathLst>
          </a:custGeom>
          <a:noFill/>
          <a:ln w="38100">
            <a:solidFill>
              <a:srgbClr val="C0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278" name="Freeform 29"/>
          <p:cNvSpPr>
            <a:spLocks/>
          </p:cNvSpPr>
          <p:nvPr/>
        </p:nvSpPr>
        <p:spPr bwMode="auto">
          <a:xfrm>
            <a:off x="6705600" y="2541588"/>
            <a:ext cx="3200400" cy="622300"/>
          </a:xfrm>
          <a:custGeom>
            <a:avLst/>
            <a:gdLst>
              <a:gd name="T0" fmla="*/ 3200400 w 2016"/>
              <a:gd name="T1" fmla="*/ 0 h 392"/>
              <a:gd name="T2" fmla="*/ 2819400 w 2016"/>
              <a:gd name="T3" fmla="*/ 152400 h 392"/>
              <a:gd name="T4" fmla="*/ 2514600 w 2016"/>
              <a:gd name="T5" fmla="*/ 304800 h 392"/>
              <a:gd name="T6" fmla="*/ 2133600 w 2016"/>
              <a:gd name="T7" fmla="*/ 533400 h 392"/>
              <a:gd name="T8" fmla="*/ 1828800 w 2016"/>
              <a:gd name="T9" fmla="*/ 609600 h 392"/>
              <a:gd name="T10" fmla="*/ 1447800 w 2016"/>
              <a:gd name="T11" fmla="*/ 609600 h 392"/>
              <a:gd name="T12" fmla="*/ 914400 w 2016"/>
              <a:gd name="T13" fmla="*/ 533400 h 392"/>
              <a:gd name="T14" fmla="*/ 457200 w 2016"/>
              <a:gd name="T15" fmla="*/ 304800 h 392"/>
              <a:gd name="T16" fmla="*/ 0 w 2016"/>
              <a:gd name="T17" fmla="*/ 0 h 3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16"/>
              <a:gd name="T28" fmla="*/ 0 h 392"/>
              <a:gd name="T29" fmla="*/ 2016 w 2016"/>
              <a:gd name="T30" fmla="*/ 392 h 39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16" h="392">
                <a:moveTo>
                  <a:pt x="2016" y="0"/>
                </a:moveTo>
                <a:cubicBezTo>
                  <a:pt x="1932" y="32"/>
                  <a:pt x="1848" y="64"/>
                  <a:pt x="1776" y="96"/>
                </a:cubicBezTo>
                <a:cubicBezTo>
                  <a:pt x="1704" y="128"/>
                  <a:pt x="1656" y="152"/>
                  <a:pt x="1584" y="192"/>
                </a:cubicBezTo>
                <a:cubicBezTo>
                  <a:pt x="1512" y="232"/>
                  <a:pt x="1416" y="304"/>
                  <a:pt x="1344" y="336"/>
                </a:cubicBezTo>
                <a:cubicBezTo>
                  <a:pt x="1272" y="368"/>
                  <a:pt x="1224" y="376"/>
                  <a:pt x="1152" y="384"/>
                </a:cubicBezTo>
                <a:cubicBezTo>
                  <a:pt x="1080" y="392"/>
                  <a:pt x="1008" y="392"/>
                  <a:pt x="912" y="384"/>
                </a:cubicBezTo>
                <a:cubicBezTo>
                  <a:pt x="816" y="376"/>
                  <a:pt x="680" y="368"/>
                  <a:pt x="576" y="336"/>
                </a:cubicBezTo>
                <a:cubicBezTo>
                  <a:pt x="472" y="304"/>
                  <a:pt x="384" y="248"/>
                  <a:pt x="288" y="192"/>
                </a:cubicBez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54279" name="Text Box 34"/>
          <p:cNvSpPr txBox="1">
            <a:spLocks noChangeArrowheads="1"/>
          </p:cNvSpPr>
          <p:nvPr/>
        </p:nvSpPr>
        <p:spPr bwMode="auto">
          <a:xfrm>
            <a:off x="2097088" y="1392238"/>
            <a:ext cx="31813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fr-FR" sz="2200" u="sng">
                <a:solidFill>
                  <a:srgbClr val="000066"/>
                </a:solidFill>
              </a:rPr>
              <a:t>Influence studied through </a:t>
            </a:r>
          </a:p>
          <a:p>
            <a:pPr algn="ctr"/>
            <a:r>
              <a:rPr lang="en-US" altLang="fr-FR" sz="2200" u="sng">
                <a:solidFill>
                  <a:srgbClr val="000066"/>
                </a:solidFill>
              </a:rPr>
              <a:t>4 core characteristics:</a:t>
            </a:r>
          </a:p>
        </p:txBody>
      </p:sp>
      <p:sp>
        <p:nvSpPr>
          <p:cNvPr id="54280" name="Text Box 35"/>
          <p:cNvSpPr txBox="1">
            <a:spLocks noChangeArrowheads="1"/>
          </p:cNvSpPr>
          <p:nvPr/>
        </p:nvSpPr>
        <p:spPr bwMode="auto">
          <a:xfrm>
            <a:off x="1703388" y="2568576"/>
            <a:ext cx="2997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fr-FR" sz="2000">
                <a:solidFill>
                  <a:srgbClr val="292929"/>
                </a:solidFill>
              </a:rPr>
              <a:t>- Total feedback coefficient</a:t>
            </a:r>
          </a:p>
          <a:p>
            <a:endParaRPr lang="fr-FR" altLang="fr-FR" sz="2000"/>
          </a:p>
          <a:p>
            <a:r>
              <a:rPr lang="fr-FR" altLang="fr-FR" sz="2000">
                <a:solidFill>
                  <a:srgbClr val="009900"/>
                </a:solidFill>
              </a:rPr>
              <a:t>- Breeding ratio:</a:t>
            </a:r>
          </a:p>
        </p:txBody>
      </p:sp>
      <p:sp>
        <p:nvSpPr>
          <p:cNvPr id="54281" name="Text Box 36"/>
          <p:cNvSpPr txBox="1">
            <a:spLocks noChangeArrowheads="1"/>
          </p:cNvSpPr>
          <p:nvPr/>
        </p:nvSpPr>
        <p:spPr bwMode="auto">
          <a:xfrm>
            <a:off x="6194426" y="4221163"/>
            <a:ext cx="48736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fr-FR" sz="4800">
                <a:solidFill>
                  <a:srgbClr val="000066"/>
                </a:solidFill>
              </a:rPr>
              <a:t>+</a:t>
            </a:r>
          </a:p>
        </p:txBody>
      </p:sp>
      <p:sp>
        <p:nvSpPr>
          <p:cNvPr id="21" name="Titre 5"/>
          <p:cNvSpPr txBox="1">
            <a:spLocks/>
          </p:cNvSpPr>
          <p:nvPr/>
        </p:nvSpPr>
        <p:spPr bwMode="auto">
          <a:xfrm>
            <a:off x="228054" y="167985"/>
            <a:ext cx="6480720" cy="720869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lnSpc>
                <a:spcPct val="80000"/>
              </a:lnSpc>
              <a:buClr>
                <a:srgbClr val="333399"/>
              </a:buClr>
            </a:pPr>
            <a:r>
              <a:rPr lang="en-US" sz="2600" b="1" dirty="0">
                <a:solidFill>
                  <a:srgbClr val="003385"/>
                </a:solidFill>
                <a:cs typeface="Arial" pitchFamily="34" charset="0"/>
              </a:rPr>
              <a:t>Historical MSR Studies at CNRS</a:t>
            </a:r>
            <a:br>
              <a:rPr lang="en-US" sz="2600" b="1" dirty="0">
                <a:solidFill>
                  <a:srgbClr val="003385"/>
                </a:solidFill>
                <a:cs typeface="Arial" pitchFamily="34" charset="0"/>
              </a:rPr>
            </a:br>
            <a:r>
              <a:rPr lang="en-US" sz="2000" b="1" dirty="0" smtClean="0">
                <a:solidFill>
                  <a:srgbClr val="003385"/>
                </a:solidFill>
                <a:cs typeface="Arial" pitchFamily="34" charset="0"/>
              </a:rPr>
              <a:t>Influence </a:t>
            </a:r>
            <a:r>
              <a:rPr lang="en-US" sz="2000" b="1" dirty="0">
                <a:solidFill>
                  <a:srgbClr val="003385"/>
                </a:solidFill>
                <a:cs typeface="Arial" pitchFamily="34" charset="0"/>
              </a:rPr>
              <a:t>of the </a:t>
            </a:r>
            <a:r>
              <a:rPr lang="en-US" sz="2000" b="1" dirty="0" smtClean="0">
                <a:solidFill>
                  <a:srgbClr val="003385"/>
                </a:solidFill>
                <a:cs typeface="Arial" pitchFamily="34" charset="0"/>
              </a:rPr>
              <a:t>moderation on </a:t>
            </a:r>
            <a:r>
              <a:rPr lang="en-US" sz="2000" b="1" dirty="0">
                <a:solidFill>
                  <a:srgbClr val="003385"/>
                </a:solidFill>
                <a:cs typeface="Arial" pitchFamily="34" charset="0"/>
              </a:rPr>
              <a:t>the core behavior</a:t>
            </a:r>
          </a:p>
        </p:txBody>
      </p:sp>
      <p:sp>
        <p:nvSpPr>
          <p:cNvPr id="2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10</a:t>
            </a:r>
            <a:endParaRPr lang="fr-BE" sz="1600" dirty="0">
              <a:solidFill>
                <a:srgbClr val="000099"/>
              </a:solidFill>
            </a:endParaRPr>
          </a:p>
        </p:txBody>
      </p:sp>
      <p:pic>
        <p:nvPicPr>
          <p:cNvPr id="23" name="Imag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93082" y="5178573"/>
            <a:ext cx="2874268" cy="163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2161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207" name="Picture 4" descr="graphique_general_3_contrain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073151"/>
            <a:ext cx="4773612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0208" name="Group 10"/>
          <p:cNvGrpSpPr>
            <a:grpSpLocks/>
          </p:cNvGrpSpPr>
          <p:nvPr/>
        </p:nvGrpSpPr>
        <p:grpSpPr bwMode="auto">
          <a:xfrm>
            <a:off x="6600825" y="5229225"/>
            <a:ext cx="1676400" cy="990600"/>
            <a:chOff x="1248" y="3120"/>
            <a:chExt cx="1056" cy="624"/>
          </a:xfrm>
        </p:grpSpPr>
        <p:sp>
          <p:nvSpPr>
            <p:cNvPr id="300218" name="Rectangle 11"/>
            <p:cNvSpPr>
              <a:spLocks noChangeArrowheads="1"/>
            </p:cNvSpPr>
            <p:nvPr/>
          </p:nvSpPr>
          <p:spPr bwMode="auto">
            <a:xfrm>
              <a:off x="1248" y="3120"/>
              <a:ext cx="1056" cy="62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fr-FR"/>
            </a:p>
          </p:txBody>
        </p:sp>
        <p:graphicFrame>
          <p:nvGraphicFramePr>
            <p:cNvPr id="300206" name="Object 174"/>
            <p:cNvGraphicFramePr>
              <a:graphicFrameLocks noChangeAspect="1"/>
            </p:cNvGraphicFramePr>
            <p:nvPr/>
          </p:nvGraphicFramePr>
          <p:xfrm>
            <a:off x="1296" y="3155"/>
            <a:ext cx="961" cy="5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3" name="Equation" r:id="rId5" imgW="723586" imgH="418918" progId="">
                    <p:embed/>
                  </p:oleObj>
                </mc:Choice>
                <mc:Fallback>
                  <p:oleObj name="Equation" r:id="rId5" imgW="723586" imgH="41891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6" y="3155"/>
                          <a:ext cx="961" cy="5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00053" name="Group 21"/>
          <p:cNvGrpSpPr>
            <a:grpSpLocks/>
          </p:cNvGrpSpPr>
          <p:nvPr/>
        </p:nvGrpSpPr>
        <p:grpSpPr bwMode="auto">
          <a:xfrm>
            <a:off x="8812213" y="4425950"/>
            <a:ext cx="1676400" cy="1739900"/>
            <a:chOff x="4591" y="2788"/>
            <a:chExt cx="1056" cy="1096"/>
          </a:xfrm>
        </p:grpSpPr>
        <p:sp>
          <p:nvSpPr>
            <p:cNvPr id="300215" name="Oval 14"/>
            <p:cNvSpPr>
              <a:spLocks noChangeArrowheads="1"/>
            </p:cNvSpPr>
            <p:nvPr/>
          </p:nvSpPr>
          <p:spPr bwMode="auto">
            <a:xfrm>
              <a:off x="5280" y="2788"/>
              <a:ext cx="140" cy="240"/>
            </a:xfrm>
            <a:prstGeom prst="ellips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fr-FR"/>
            </a:p>
          </p:txBody>
        </p:sp>
        <p:sp>
          <p:nvSpPr>
            <p:cNvPr id="300216" name="Line 15"/>
            <p:cNvSpPr>
              <a:spLocks noChangeShapeType="1"/>
            </p:cNvSpPr>
            <p:nvPr/>
          </p:nvSpPr>
          <p:spPr bwMode="auto">
            <a:xfrm flipH="1">
              <a:off x="5239" y="3067"/>
              <a:ext cx="90" cy="408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0217" name="Rectangle 16"/>
            <p:cNvSpPr>
              <a:spLocks noChangeArrowheads="1"/>
            </p:cNvSpPr>
            <p:nvPr/>
          </p:nvSpPr>
          <p:spPr bwMode="auto">
            <a:xfrm>
              <a:off x="4591" y="3452"/>
              <a:ext cx="105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fr-FR" sz="2200">
                  <a:solidFill>
                    <a:srgbClr val="008000"/>
                  </a:solidFill>
                </a:rPr>
                <a:t> </a:t>
              </a:r>
              <a:r>
                <a:rPr lang="en-US" altLang="fr-FR" sz="2200">
                  <a:solidFill>
                    <a:srgbClr val="CC0000"/>
                  </a:solidFill>
                </a:rPr>
                <a:t>no graphite moderator</a:t>
              </a:r>
              <a:endParaRPr lang="en-US" altLang="fr-FR" sz="2200" i="1">
                <a:solidFill>
                  <a:srgbClr val="CC0000"/>
                </a:solidFill>
              </a:endParaRPr>
            </a:p>
          </p:txBody>
        </p:sp>
      </p:grpSp>
      <p:pic>
        <p:nvPicPr>
          <p:cNvPr id="300210" name="Picture 19" descr="flux_sortie_graphite_fonction_rayon_E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3716338"/>
            <a:ext cx="362585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0211" name="Text Box 20"/>
          <p:cNvSpPr txBox="1">
            <a:spLocks noChangeArrowheads="1"/>
          </p:cNvSpPr>
          <p:nvPr/>
        </p:nvSpPr>
        <p:spPr bwMode="auto">
          <a:xfrm>
            <a:off x="5951538" y="5451475"/>
            <a:ext cx="387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fr-FR" sz="3200">
                <a:solidFill>
                  <a:srgbClr val="000066"/>
                </a:solidFill>
              </a:rPr>
              <a:t>+</a:t>
            </a:r>
          </a:p>
        </p:txBody>
      </p:sp>
      <p:sp>
        <p:nvSpPr>
          <p:cNvPr id="300212" name="Text Box 22"/>
          <p:cNvSpPr txBox="1">
            <a:spLocks noChangeArrowheads="1"/>
          </p:cNvSpPr>
          <p:nvPr/>
        </p:nvSpPr>
        <p:spPr bwMode="auto">
          <a:xfrm>
            <a:off x="2097088" y="1266825"/>
            <a:ext cx="31813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fr-FR" sz="2200" u="sng">
                <a:solidFill>
                  <a:srgbClr val="000066"/>
                </a:solidFill>
              </a:rPr>
              <a:t>Influence studied through </a:t>
            </a:r>
          </a:p>
          <a:p>
            <a:pPr algn="ctr"/>
            <a:r>
              <a:rPr lang="en-US" altLang="fr-FR" sz="2200" u="sng">
                <a:solidFill>
                  <a:srgbClr val="000066"/>
                </a:solidFill>
              </a:rPr>
              <a:t>4 core characteristics:</a:t>
            </a:r>
          </a:p>
        </p:txBody>
      </p:sp>
      <p:sp>
        <p:nvSpPr>
          <p:cNvPr id="300213" name="Text Box 23"/>
          <p:cNvSpPr txBox="1">
            <a:spLocks noChangeArrowheads="1"/>
          </p:cNvSpPr>
          <p:nvPr/>
        </p:nvSpPr>
        <p:spPr bwMode="auto">
          <a:xfrm>
            <a:off x="1703388" y="2208213"/>
            <a:ext cx="36115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ct val="35000"/>
              </a:spcAft>
            </a:pPr>
            <a:r>
              <a:rPr lang="fr-FR" altLang="fr-FR" sz="2000">
                <a:solidFill>
                  <a:srgbClr val="292929"/>
                </a:solidFill>
              </a:rPr>
              <a:t>- Total feedback coefficient</a:t>
            </a:r>
            <a:endParaRPr lang="fr-FR" altLang="fr-FR" sz="2000"/>
          </a:p>
          <a:p>
            <a:pPr>
              <a:spcAft>
                <a:spcPct val="35000"/>
              </a:spcAft>
            </a:pPr>
            <a:r>
              <a:rPr lang="fr-FR" altLang="fr-FR" sz="2000">
                <a:solidFill>
                  <a:srgbClr val="009900"/>
                </a:solidFill>
              </a:rPr>
              <a:t>- Breeding ratio</a:t>
            </a:r>
          </a:p>
          <a:p>
            <a:pPr>
              <a:spcAft>
                <a:spcPct val="35000"/>
              </a:spcAft>
            </a:pPr>
            <a:r>
              <a:rPr lang="fr-FR" altLang="fr-FR" sz="2000"/>
              <a:t>- Neutron flux / </a:t>
            </a:r>
            <a:r>
              <a:rPr lang="fr-FR" altLang="fr-FR" sz="2000">
                <a:solidFill>
                  <a:srgbClr val="808080"/>
                </a:solidFill>
              </a:rPr>
              <a:t>Graphite lifespan</a:t>
            </a:r>
            <a:endParaRPr lang="fr-FR" altLang="fr-FR" sz="2000"/>
          </a:p>
        </p:txBody>
      </p:sp>
      <p:sp>
        <p:nvSpPr>
          <p:cNvPr id="15" name="Titre 5"/>
          <p:cNvSpPr txBox="1">
            <a:spLocks/>
          </p:cNvSpPr>
          <p:nvPr/>
        </p:nvSpPr>
        <p:spPr bwMode="auto">
          <a:xfrm>
            <a:off x="228054" y="167985"/>
            <a:ext cx="6480720" cy="720869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lnSpc>
                <a:spcPct val="80000"/>
              </a:lnSpc>
              <a:buClr>
                <a:srgbClr val="333399"/>
              </a:buClr>
            </a:pPr>
            <a:r>
              <a:rPr lang="en-US" sz="2600" b="1" dirty="0">
                <a:solidFill>
                  <a:srgbClr val="003385"/>
                </a:solidFill>
                <a:cs typeface="Arial" pitchFamily="34" charset="0"/>
              </a:rPr>
              <a:t>Historical MSR Studies at CNRS</a:t>
            </a:r>
            <a:br>
              <a:rPr lang="en-US" sz="2600" b="1" dirty="0">
                <a:solidFill>
                  <a:srgbClr val="003385"/>
                </a:solidFill>
                <a:cs typeface="Arial" pitchFamily="34" charset="0"/>
              </a:rPr>
            </a:br>
            <a:r>
              <a:rPr lang="en-US" sz="2000" b="1" dirty="0" smtClean="0">
                <a:solidFill>
                  <a:srgbClr val="003385"/>
                </a:solidFill>
                <a:cs typeface="Arial" pitchFamily="34" charset="0"/>
              </a:rPr>
              <a:t>Influence </a:t>
            </a:r>
            <a:r>
              <a:rPr lang="en-US" sz="2000" b="1" dirty="0">
                <a:solidFill>
                  <a:srgbClr val="003385"/>
                </a:solidFill>
                <a:cs typeface="Arial" pitchFamily="34" charset="0"/>
              </a:rPr>
              <a:t>of the </a:t>
            </a:r>
            <a:r>
              <a:rPr lang="en-US" sz="2000" b="1" dirty="0" smtClean="0">
                <a:solidFill>
                  <a:srgbClr val="003385"/>
                </a:solidFill>
                <a:cs typeface="Arial" pitchFamily="34" charset="0"/>
              </a:rPr>
              <a:t>moderation on </a:t>
            </a:r>
            <a:r>
              <a:rPr lang="en-US" sz="2000" b="1" dirty="0">
                <a:solidFill>
                  <a:srgbClr val="003385"/>
                </a:solidFill>
                <a:cs typeface="Arial" pitchFamily="34" charset="0"/>
              </a:rPr>
              <a:t>the core behavior</a:t>
            </a:r>
          </a:p>
        </p:txBody>
      </p:sp>
      <p:sp>
        <p:nvSpPr>
          <p:cNvPr id="16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11</a:t>
            </a:r>
            <a:endParaRPr lang="fr-BE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52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1" name="Picture 2" descr="graphique_general_4_contrain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071564"/>
            <a:ext cx="4773612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4133" name="Rectangle 5"/>
          <p:cNvSpPr>
            <a:spLocks noChangeArrowheads="1"/>
          </p:cNvSpPr>
          <p:nvPr/>
        </p:nvSpPr>
        <p:spPr bwMode="auto">
          <a:xfrm>
            <a:off x="1558926" y="2684463"/>
            <a:ext cx="4105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fr-FR" sz="2400" u="sng"/>
              <a:t>Three types of configuration:</a:t>
            </a:r>
          </a:p>
        </p:txBody>
      </p:sp>
      <p:sp>
        <p:nvSpPr>
          <p:cNvPr id="304135" name="Rectangle 7"/>
          <p:cNvSpPr>
            <a:spLocks noChangeArrowheads="1"/>
          </p:cNvSpPr>
          <p:nvPr/>
        </p:nvSpPr>
        <p:spPr bwMode="auto">
          <a:xfrm>
            <a:off x="1933575" y="32131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buFontTx/>
              <a:buChar char="-"/>
            </a:pPr>
            <a:r>
              <a:rPr lang="en-US" altLang="fr-FR" sz="2400">
                <a:solidFill>
                  <a:srgbClr val="000099"/>
                </a:solidFill>
              </a:rPr>
              <a:t> </a:t>
            </a:r>
            <a:r>
              <a:rPr lang="en-US" altLang="fr-FR" sz="2400">
                <a:solidFill>
                  <a:srgbClr val="0033CC"/>
                </a:solidFill>
              </a:rPr>
              <a:t>thermal (r = 3-6 cm)</a:t>
            </a:r>
          </a:p>
        </p:txBody>
      </p:sp>
      <p:sp>
        <p:nvSpPr>
          <p:cNvPr id="304136" name="Oval 8"/>
          <p:cNvSpPr>
            <a:spLocks noChangeArrowheads="1"/>
          </p:cNvSpPr>
          <p:nvPr/>
        </p:nvSpPr>
        <p:spPr bwMode="auto">
          <a:xfrm>
            <a:off x="6527800" y="1050925"/>
            <a:ext cx="1066800" cy="5257800"/>
          </a:xfrm>
          <a:prstGeom prst="ellipse">
            <a:avLst/>
          </a:prstGeom>
          <a:solidFill>
            <a:srgbClr val="D1E4FF">
              <a:alpha val="50195"/>
            </a:srgbClr>
          </a:solidFill>
          <a:ln w="5080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fr-FR"/>
          </a:p>
        </p:txBody>
      </p:sp>
      <p:sp>
        <p:nvSpPr>
          <p:cNvPr id="304138" name="Oval 10"/>
          <p:cNvSpPr>
            <a:spLocks noChangeArrowheads="1"/>
          </p:cNvSpPr>
          <p:nvPr/>
        </p:nvSpPr>
        <p:spPr bwMode="auto">
          <a:xfrm>
            <a:off x="7837488" y="1047750"/>
            <a:ext cx="1066800" cy="5257800"/>
          </a:xfrm>
          <a:prstGeom prst="ellipse">
            <a:avLst/>
          </a:prstGeom>
          <a:solidFill>
            <a:srgbClr val="D1FFF3">
              <a:alpha val="50195"/>
            </a:srgbClr>
          </a:solidFill>
          <a:ln w="50800">
            <a:solidFill>
              <a:srgbClr val="00CC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fr-FR"/>
          </a:p>
        </p:txBody>
      </p:sp>
      <p:sp>
        <p:nvSpPr>
          <p:cNvPr id="304139" name="Rectangle 11"/>
          <p:cNvSpPr>
            <a:spLocks noChangeArrowheads="1"/>
          </p:cNvSpPr>
          <p:nvPr/>
        </p:nvSpPr>
        <p:spPr bwMode="auto">
          <a:xfrm>
            <a:off x="1922463" y="3667125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buFontTx/>
              <a:buChar char="-"/>
            </a:pPr>
            <a:r>
              <a:rPr lang="en-US" altLang="fr-FR" sz="2400">
                <a:solidFill>
                  <a:srgbClr val="000099"/>
                </a:solidFill>
              </a:rPr>
              <a:t> </a:t>
            </a:r>
            <a:r>
              <a:rPr lang="en-US" altLang="fr-FR" sz="2400">
                <a:solidFill>
                  <a:schemeClr val="hlink"/>
                </a:solidFill>
              </a:rPr>
              <a:t>epithermal (r = 6-10 cm)</a:t>
            </a:r>
          </a:p>
        </p:txBody>
      </p:sp>
      <p:sp>
        <p:nvSpPr>
          <p:cNvPr id="304141" name="Oval 13"/>
          <p:cNvSpPr>
            <a:spLocks noChangeArrowheads="1"/>
          </p:cNvSpPr>
          <p:nvPr/>
        </p:nvSpPr>
        <p:spPr bwMode="auto">
          <a:xfrm>
            <a:off x="9137650" y="1047750"/>
            <a:ext cx="990600" cy="5257800"/>
          </a:xfrm>
          <a:prstGeom prst="ellipse">
            <a:avLst/>
          </a:prstGeom>
          <a:solidFill>
            <a:srgbClr val="FFD9F5">
              <a:alpha val="50195"/>
            </a:srgbClr>
          </a:solidFill>
          <a:ln w="50800">
            <a:solidFill>
              <a:srgbClr val="CC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fr-FR"/>
          </a:p>
        </p:txBody>
      </p:sp>
      <p:sp>
        <p:nvSpPr>
          <p:cNvPr id="304142" name="Rectangle 14"/>
          <p:cNvSpPr>
            <a:spLocks noChangeArrowheads="1"/>
          </p:cNvSpPr>
          <p:nvPr/>
        </p:nvSpPr>
        <p:spPr bwMode="auto">
          <a:xfrm>
            <a:off x="1922463" y="4124325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buFontTx/>
              <a:buChar char="-"/>
            </a:pPr>
            <a:r>
              <a:rPr lang="en-US" altLang="fr-FR" sz="2400">
                <a:solidFill>
                  <a:srgbClr val="CC0099"/>
                </a:solidFill>
              </a:rPr>
              <a:t> fast (r &gt; 10 cm)</a:t>
            </a:r>
          </a:p>
        </p:txBody>
      </p:sp>
      <p:sp>
        <p:nvSpPr>
          <p:cNvPr id="11" name="Titre 5"/>
          <p:cNvSpPr txBox="1">
            <a:spLocks/>
          </p:cNvSpPr>
          <p:nvPr/>
        </p:nvSpPr>
        <p:spPr bwMode="auto">
          <a:xfrm>
            <a:off x="228054" y="167985"/>
            <a:ext cx="6480720" cy="720869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lnSpc>
                <a:spcPct val="80000"/>
              </a:lnSpc>
              <a:buClr>
                <a:srgbClr val="333399"/>
              </a:buClr>
            </a:pPr>
            <a:r>
              <a:rPr lang="en-US" sz="2600" b="1" dirty="0">
                <a:solidFill>
                  <a:srgbClr val="003385"/>
                </a:solidFill>
                <a:cs typeface="Arial" pitchFamily="34" charset="0"/>
              </a:rPr>
              <a:t>Historical MSR Studies at CNRS</a:t>
            </a:r>
            <a:br>
              <a:rPr lang="en-US" sz="2600" b="1" dirty="0">
                <a:solidFill>
                  <a:srgbClr val="003385"/>
                </a:solidFill>
                <a:cs typeface="Arial" pitchFamily="34" charset="0"/>
              </a:rPr>
            </a:br>
            <a:r>
              <a:rPr lang="en-US" sz="2000" b="1" dirty="0" smtClean="0">
                <a:solidFill>
                  <a:srgbClr val="003385"/>
                </a:solidFill>
                <a:cs typeface="Arial" pitchFamily="34" charset="0"/>
              </a:rPr>
              <a:t>Influence </a:t>
            </a:r>
            <a:r>
              <a:rPr lang="en-US" sz="2000" b="1" dirty="0">
                <a:solidFill>
                  <a:srgbClr val="003385"/>
                </a:solidFill>
                <a:cs typeface="Arial" pitchFamily="34" charset="0"/>
              </a:rPr>
              <a:t>of the </a:t>
            </a:r>
            <a:r>
              <a:rPr lang="en-US" sz="2000" b="1" dirty="0" smtClean="0">
                <a:solidFill>
                  <a:srgbClr val="003385"/>
                </a:solidFill>
                <a:cs typeface="Arial" pitchFamily="34" charset="0"/>
              </a:rPr>
              <a:t>moderation on </a:t>
            </a:r>
            <a:r>
              <a:rPr lang="en-US" sz="2000" b="1" dirty="0">
                <a:solidFill>
                  <a:srgbClr val="003385"/>
                </a:solidFill>
                <a:cs typeface="Arial" pitchFamily="34" charset="0"/>
              </a:rPr>
              <a:t>the core behavior</a:t>
            </a:r>
          </a:p>
        </p:txBody>
      </p:sp>
      <p:sp>
        <p:nvSpPr>
          <p:cNvPr id="1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12</a:t>
            </a:r>
            <a:endParaRPr lang="fr-BE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54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29" name="Rectangle 4"/>
          <p:cNvSpPr>
            <a:spLocks noChangeArrowheads="1"/>
          </p:cNvSpPr>
          <p:nvPr/>
        </p:nvSpPr>
        <p:spPr bwMode="auto">
          <a:xfrm>
            <a:off x="1703388" y="906432"/>
            <a:ext cx="4691062" cy="503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fr-FR" sz="2400" b="1" u="sng"/>
              <a:t>Thermal spectrum configurations</a:t>
            </a:r>
          </a:p>
        </p:txBody>
      </p:sp>
      <p:sp>
        <p:nvSpPr>
          <p:cNvPr id="304130" name="Rectangle 6"/>
          <p:cNvSpPr>
            <a:spLocks noChangeArrowheads="1"/>
          </p:cNvSpPr>
          <p:nvPr/>
        </p:nvSpPr>
        <p:spPr bwMode="auto">
          <a:xfrm>
            <a:off x="1992313" y="2292318"/>
            <a:ext cx="3200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fr-FR" sz="2200" b="1">
                <a:solidFill>
                  <a:srgbClr val="008000"/>
                </a:solidFill>
              </a:rPr>
              <a:t>- low </a:t>
            </a:r>
            <a:r>
              <a:rPr lang="en-US" altLang="fr-FR" sz="2200" b="1" baseline="30000">
                <a:solidFill>
                  <a:srgbClr val="008000"/>
                </a:solidFill>
              </a:rPr>
              <a:t>233</a:t>
            </a:r>
            <a:r>
              <a:rPr lang="en-US" altLang="fr-FR" sz="2200" b="1">
                <a:solidFill>
                  <a:srgbClr val="008000"/>
                </a:solidFill>
              </a:rPr>
              <a:t>U initial inventory</a:t>
            </a:r>
          </a:p>
        </p:txBody>
      </p:sp>
      <p:grpSp>
        <p:nvGrpSpPr>
          <p:cNvPr id="304131" name="Group 7"/>
          <p:cNvGrpSpPr>
            <a:grpSpLocks/>
          </p:cNvGrpSpPr>
          <p:nvPr/>
        </p:nvGrpSpPr>
        <p:grpSpPr bwMode="auto">
          <a:xfrm>
            <a:off x="1992314" y="1643032"/>
            <a:ext cx="3589337" cy="752475"/>
            <a:chOff x="840" y="1440"/>
            <a:chExt cx="2261" cy="474"/>
          </a:xfrm>
        </p:grpSpPr>
        <p:sp>
          <p:nvSpPr>
            <p:cNvPr id="304147" name="Text Box 8"/>
            <p:cNvSpPr txBox="1">
              <a:spLocks noChangeArrowheads="1"/>
            </p:cNvSpPr>
            <p:nvPr/>
          </p:nvSpPr>
          <p:spPr bwMode="auto">
            <a:xfrm>
              <a:off x="840" y="1645"/>
              <a:ext cx="226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fr-FR" sz="2200">
                  <a:solidFill>
                    <a:srgbClr val="FF9933"/>
                  </a:solidFill>
                </a:rPr>
                <a:t>-  quite long graphite life-span</a:t>
              </a:r>
              <a:endParaRPr lang="en-US" altLang="fr-FR" sz="2200" b="1">
                <a:solidFill>
                  <a:srgbClr val="FF0000"/>
                </a:solidFill>
              </a:endParaRPr>
            </a:p>
          </p:txBody>
        </p:sp>
        <p:sp>
          <p:nvSpPr>
            <p:cNvPr id="304148" name="Rectangle 9"/>
            <p:cNvSpPr>
              <a:spLocks noChangeArrowheads="1"/>
            </p:cNvSpPr>
            <p:nvPr/>
          </p:nvSpPr>
          <p:spPr bwMode="auto">
            <a:xfrm>
              <a:off x="840" y="1440"/>
              <a:ext cx="107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fr-FR" sz="2200">
                  <a:solidFill>
                    <a:srgbClr val="FF9933"/>
                  </a:solidFill>
                </a:rPr>
                <a:t>-  iso-breeder</a:t>
              </a:r>
            </a:p>
          </p:txBody>
        </p:sp>
      </p:grpSp>
      <p:sp>
        <p:nvSpPr>
          <p:cNvPr id="304132" name="Rectangle 10"/>
          <p:cNvSpPr>
            <a:spLocks noChangeArrowheads="1"/>
          </p:cNvSpPr>
          <p:nvPr/>
        </p:nvSpPr>
        <p:spPr bwMode="auto">
          <a:xfrm>
            <a:off x="1992314" y="1317593"/>
            <a:ext cx="36655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fr-FR" sz="2200">
                <a:solidFill>
                  <a:srgbClr val="FF0000"/>
                </a:solidFill>
              </a:rPr>
              <a:t>-</a:t>
            </a:r>
            <a:r>
              <a:rPr lang="en-US" altLang="fr-FR" sz="2200" b="1">
                <a:solidFill>
                  <a:srgbClr val="FF0000"/>
                </a:solidFill>
              </a:rPr>
              <a:t> positive feedback coefficient</a:t>
            </a:r>
            <a:endParaRPr lang="fr-FR" altLang="fr-FR" sz="2200" b="1">
              <a:solidFill>
                <a:srgbClr val="FF0000"/>
              </a:solidFill>
            </a:endParaRPr>
          </a:p>
        </p:txBody>
      </p:sp>
      <p:sp>
        <p:nvSpPr>
          <p:cNvPr id="304133" name="Rectangle 11"/>
          <p:cNvSpPr>
            <a:spLocks noChangeArrowheads="1"/>
          </p:cNvSpPr>
          <p:nvPr/>
        </p:nvSpPr>
        <p:spPr bwMode="auto">
          <a:xfrm>
            <a:off x="5297488" y="2709832"/>
            <a:ext cx="5040312" cy="503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fr-FR" sz="2400" b="1" u="sng"/>
              <a:t>Epithermal spectrum configurations</a:t>
            </a:r>
          </a:p>
        </p:txBody>
      </p:sp>
      <p:sp>
        <p:nvSpPr>
          <p:cNvPr id="304134" name="Text Box 13"/>
          <p:cNvSpPr txBox="1">
            <a:spLocks noChangeArrowheads="1"/>
          </p:cNvSpPr>
          <p:nvPr/>
        </p:nvSpPr>
        <p:spPr bwMode="auto">
          <a:xfrm>
            <a:off x="5729289" y="4092543"/>
            <a:ext cx="38687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fr-FR" sz="2200" b="1">
                <a:solidFill>
                  <a:srgbClr val="008000"/>
                </a:solidFill>
              </a:rPr>
              <a:t>- quite low </a:t>
            </a:r>
            <a:r>
              <a:rPr lang="en-US" altLang="fr-FR" sz="2200" b="1" baseline="30000">
                <a:solidFill>
                  <a:srgbClr val="008000"/>
                </a:solidFill>
              </a:rPr>
              <a:t>233</a:t>
            </a:r>
            <a:r>
              <a:rPr lang="en-US" altLang="fr-FR" sz="2200" b="1">
                <a:solidFill>
                  <a:srgbClr val="008000"/>
                </a:solidFill>
              </a:rPr>
              <a:t>U initial inventory</a:t>
            </a:r>
          </a:p>
        </p:txBody>
      </p:sp>
      <p:sp>
        <p:nvSpPr>
          <p:cNvPr id="304135" name="Rectangle 14"/>
          <p:cNvSpPr>
            <a:spLocks noChangeArrowheads="1"/>
          </p:cNvSpPr>
          <p:nvPr/>
        </p:nvSpPr>
        <p:spPr bwMode="auto">
          <a:xfrm>
            <a:off x="5729288" y="3762343"/>
            <a:ext cx="36115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fr-FR" sz="2200" b="1">
                <a:solidFill>
                  <a:srgbClr val="FF0000"/>
                </a:solidFill>
              </a:rPr>
              <a:t>- very short graphite life-span</a:t>
            </a:r>
          </a:p>
        </p:txBody>
      </p:sp>
      <p:grpSp>
        <p:nvGrpSpPr>
          <p:cNvPr id="304136" name="Group 15"/>
          <p:cNvGrpSpPr>
            <a:grpSpLocks/>
          </p:cNvGrpSpPr>
          <p:nvPr/>
        </p:nvGrpSpPr>
        <p:grpSpPr bwMode="auto">
          <a:xfrm>
            <a:off x="5729289" y="3101943"/>
            <a:ext cx="4384675" cy="757238"/>
            <a:chOff x="864" y="1235"/>
            <a:chExt cx="2762" cy="477"/>
          </a:xfrm>
        </p:grpSpPr>
        <p:sp>
          <p:nvSpPr>
            <p:cNvPr id="304145" name="Rectangle 16"/>
            <p:cNvSpPr>
              <a:spLocks noChangeArrowheads="1"/>
            </p:cNvSpPr>
            <p:nvPr/>
          </p:nvSpPr>
          <p:spPr bwMode="auto">
            <a:xfrm>
              <a:off x="864" y="1235"/>
              <a:ext cx="276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fr-FR" sz="2200">
                  <a:solidFill>
                    <a:srgbClr val="FF9933"/>
                  </a:solidFill>
                </a:rPr>
                <a:t>-  quite negative feedback coefficient</a:t>
              </a:r>
              <a:endParaRPr lang="fr-FR" altLang="fr-FR" sz="2200">
                <a:solidFill>
                  <a:srgbClr val="FF9933"/>
                </a:solidFill>
              </a:endParaRPr>
            </a:p>
          </p:txBody>
        </p:sp>
        <p:sp>
          <p:nvSpPr>
            <p:cNvPr id="304146" name="Rectangle 17"/>
            <p:cNvSpPr>
              <a:spLocks noChangeArrowheads="1"/>
            </p:cNvSpPr>
            <p:nvPr/>
          </p:nvSpPr>
          <p:spPr bwMode="auto">
            <a:xfrm>
              <a:off x="864" y="1443"/>
              <a:ext cx="107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buFontTx/>
                <a:buChar char="-"/>
              </a:pPr>
              <a:r>
                <a:rPr lang="en-US" altLang="fr-FR" sz="2200">
                  <a:solidFill>
                    <a:srgbClr val="FF9933"/>
                  </a:solidFill>
                </a:rPr>
                <a:t>  iso-breeder</a:t>
              </a:r>
            </a:p>
          </p:txBody>
        </p:sp>
      </p:grpSp>
      <p:sp>
        <p:nvSpPr>
          <p:cNvPr id="304137" name="Rectangle 18"/>
          <p:cNvSpPr>
            <a:spLocks noChangeArrowheads="1"/>
          </p:cNvSpPr>
          <p:nvPr/>
        </p:nvSpPr>
        <p:spPr bwMode="auto">
          <a:xfrm>
            <a:off x="1558925" y="4583082"/>
            <a:ext cx="6337300" cy="503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fr-FR" sz="2400" b="1" u="sng"/>
              <a:t>Fast spectrum configurations (no moderator)</a:t>
            </a:r>
          </a:p>
        </p:txBody>
      </p:sp>
      <p:grpSp>
        <p:nvGrpSpPr>
          <p:cNvPr id="304138" name="Group 19"/>
          <p:cNvGrpSpPr>
            <a:grpSpLocks/>
          </p:cNvGrpSpPr>
          <p:nvPr/>
        </p:nvGrpSpPr>
        <p:grpSpPr bwMode="auto">
          <a:xfrm>
            <a:off x="1933575" y="4986306"/>
            <a:ext cx="4425950" cy="1128712"/>
            <a:chOff x="912" y="1331"/>
            <a:chExt cx="2788" cy="711"/>
          </a:xfrm>
        </p:grpSpPr>
        <p:sp>
          <p:nvSpPr>
            <p:cNvPr id="304142" name="Text Box 20"/>
            <p:cNvSpPr txBox="1">
              <a:spLocks noChangeArrowheads="1"/>
            </p:cNvSpPr>
            <p:nvPr/>
          </p:nvSpPr>
          <p:spPr bwMode="auto">
            <a:xfrm>
              <a:off x="912" y="1331"/>
              <a:ext cx="2788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fr-FR" sz="2200" b="1">
                  <a:solidFill>
                    <a:srgbClr val="008000"/>
                  </a:solidFill>
                </a:rPr>
                <a:t>- very negative feedback coefficients</a:t>
              </a:r>
            </a:p>
          </p:txBody>
        </p:sp>
        <p:sp>
          <p:nvSpPr>
            <p:cNvPr id="304143" name="Rectangle 21"/>
            <p:cNvSpPr>
              <a:spLocks noChangeArrowheads="1"/>
            </p:cNvSpPr>
            <p:nvPr/>
          </p:nvSpPr>
          <p:spPr bwMode="auto">
            <a:xfrm>
              <a:off x="912" y="1552"/>
              <a:ext cx="201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fr-FR" sz="2200" b="1">
                  <a:solidFill>
                    <a:srgbClr val="008000"/>
                  </a:solidFill>
                </a:rPr>
                <a:t>- very good breeding ratio</a:t>
              </a:r>
            </a:p>
          </p:txBody>
        </p:sp>
        <p:sp>
          <p:nvSpPr>
            <p:cNvPr id="304144" name="Rectangle 22"/>
            <p:cNvSpPr>
              <a:spLocks noChangeArrowheads="1"/>
            </p:cNvSpPr>
            <p:nvPr/>
          </p:nvSpPr>
          <p:spPr bwMode="auto">
            <a:xfrm>
              <a:off x="912" y="1773"/>
              <a:ext cx="2575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fr-FR" sz="2200" b="1">
                  <a:solidFill>
                    <a:srgbClr val="008000"/>
                  </a:solidFill>
                </a:rPr>
                <a:t>- no problem of graphite life-span</a:t>
              </a:r>
            </a:p>
          </p:txBody>
        </p:sp>
      </p:grpSp>
      <p:sp>
        <p:nvSpPr>
          <p:cNvPr id="304139" name="Rectangle 23"/>
          <p:cNvSpPr>
            <a:spLocks noChangeArrowheads="1"/>
          </p:cNvSpPr>
          <p:nvPr/>
        </p:nvSpPr>
        <p:spPr bwMode="auto">
          <a:xfrm>
            <a:off x="1933575" y="6037232"/>
            <a:ext cx="33353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fr-FR" sz="2200">
                <a:solidFill>
                  <a:srgbClr val="FF9933"/>
                </a:solidFill>
              </a:rPr>
              <a:t>-  large </a:t>
            </a:r>
            <a:r>
              <a:rPr lang="en-US" altLang="fr-FR" sz="2200" baseline="30000">
                <a:solidFill>
                  <a:srgbClr val="FF9933"/>
                </a:solidFill>
              </a:rPr>
              <a:t>233</a:t>
            </a:r>
            <a:r>
              <a:rPr lang="en-US" altLang="fr-FR" sz="2200">
                <a:solidFill>
                  <a:srgbClr val="FF9933"/>
                </a:solidFill>
              </a:rPr>
              <a:t>U initial inventory</a:t>
            </a:r>
          </a:p>
        </p:txBody>
      </p:sp>
      <p:sp>
        <p:nvSpPr>
          <p:cNvPr id="24" name="Titre 5"/>
          <p:cNvSpPr txBox="1">
            <a:spLocks/>
          </p:cNvSpPr>
          <p:nvPr/>
        </p:nvSpPr>
        <p:spPr bwMode="auto">
          <a:xfrm>
            <a:off x="228054" y="167985"/>
            <a:ext cx="6480720" cy="720869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lnSpc>
                <a:spcPct val="80000"/>
              </a:lnSpc>
              <a:buClr>
                <a:srgbClr val="333399"/>
              </a:buClr>
            </a:pPr>
            <a:r>
              <a:rPr lang="en-US" sz="2600" b="1" dirty="0">
                <a:solidFill>
                  <a:srgbClr val="003385"/>
                </a:solidFill>
                <a:cs typeface="Arial" pitchFamily="34" charset="0"/>
              </a:rPr>
              <a:t>Historical MSR Studies at CNRS</a:t>
            </a:r>
            <a:br>
              <a:rPr lang="en-US" sz="2600" b="1" dirty="0">
                <a:solidFill>
                  <a:srgbClr val="003385"/>
                </a:solidFill>
                <a:cs typeface="Arial" pitchFamily="34" charset="0"/>
              </a:rPr>
            </a:br>
            <a:r>
              <a:rPr lang="en-US" sz="2000" b="1" dirty="0" smtClean="0">
                <a:solidFill>
                  <a:srgbClr val="003385"/>
                </a:solidFill>
                <a:cs typeface="Arial" pitchFamily="34" charset="0"/>
              </a:rPr>
              <a:t>Influence </a:t>
            </a:r>
            <a:r>
              <a:rPr lang="en-US" sz="2000" b="1" dirty="0">
                <a:solidFill>
                  <a:srgbClr val="003385"/>
                </a:solidFill>
                <a:cs typeface="Arial" pitchFamily="34" charset="0"/>
              </a:rPr>
              <a:t>of the </a:t>
            </a:r>
            <a:r>
              <a:rPr lang="en-US" sz="2000" b="1" dirty="0" smtClean="0">
                <a:solidFill>
                  <a:srgbClr val="003385"/>
                </a:solidFill>
                <a:cs typeface="Arial" pitchFamily="34" charset="0"/>
              </a:rPr>
              <a:t>moderation on </a:t>
            </a:r>
            <a:r>
              <a:rPr lang="en-US" sz="2000" b="1" dirty="0">
                <a:solidFill>
                  <a:srgbClr val="003385"/>
                </a:solidFill>
                <a:cs typeface="Arial" pitchFamily="34" charset="0"/>
              </a:rPr>
              <a:t>the core behavior</a:t>
            </a:r>
          </a:p>
        </p:txBody>
      </p:sp>
      <p:sp>
        <p:nvSpPr>
          <p:cNvPr id="304140" name="AutoShape 28"/>
          <p:cNvSpPr>
            <a:spLocks noChangeArrowheads="1"/>
          </p:cNvSpPr>
          <p:nvPr/>
        </p:nvSpPr>
        <p:spPr bwMode="auto">
          <a:xfrm>
            <a:off x="6923075" y="1339818"/>
            <a:ext cx="1997100" cy="633182"/>
          </a:xfrm>
          <a:prstGeom prst="wedgeRoundRectCallout">
            <a:avLst>
              <a:gd name="adj1" fmla="val -72688"/>
              <a:gd name="adj2" fmla="val -159481"/>
              <a:gd name="adj3" fmla="val 16667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dirty="0"/>
              <a:t>PhD thesis of </a:t>
            </a:r>
            <a:r>
              <a:rPr lang="en-GB" altLang="fr-FR" dirty="0" err="1"/>
              <a:t>Ludovic</a:t>
            </a:r>
            <a:r>
              <a:rPr lang="en-GB" altLang="fr-FR" dirty="0"/>
              <a:t> MATHIEU</a:t>
            </a:r>
          </a:p>
        </p:txBody>
      </p:sp>
      <p:sp>
        <p:nvSpPr>
          <p:cNvPr id="25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13</a:t>
            </a:r>
            <a:endParaRPr lang="fr-BE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96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85" name="Rectangle 17"/>
          <p:cNvSpPr>
            <a:spLocks noChangeArrowheads="1"/>
          </p:cNvSpPr>
          <p:nvPr/>
        </p:nvSpPr>
        <p:spPr bwMode="auto">
          <a:xfrm>
            <a:off x="1558925" y="4593177"/>
            <a:ext cx="6337300" cy="503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fr-FR" sz="2400" b="1" u="sng"/>
              <a:t>Fast spectrum configurations (no moderator)</a:t>
            </a:r>
          </a:p>
        </p:txBody>
      </p:sp>
      <p:grpSp>
        <p:nvGrpSpPr>
          <p:cNvPr id="306186" name="Group 18"/>
          <p:cNvGrpSpPr>
            <a:grpSpLocks/>
          </p:cNvGrpSpPr>
          <p:nvPr/>
        </p:nvGrpSpPr>
        <p:grpSpPr bwMode="auto">
          <a:xfrm>
            <a:off x="1933575" y="4996401"/>
            <a:ext cx="4425950" cy="1128712"/>
            <a:chOff x="912" y="1331"/>
            <a:chExt cx="2788" cy="711"/>
          </a:xfrm>
        </p:grpSpPr>
        <p:sp>
          <p:nvSpPr>
            <p:cNvPr id="306190" name="Text Box 19"/>
            <p:cNvSpPr txBox="1">
              <a:spLocks noChangeArrowheads="1"/>
            </p:cNvSpPr>
            <p:nvPr/>
          </p:nvSpPr>
          <p:spPr bwMode="auto">
            <a:xfrm>
              <a:off x="912" y="1331"/>
              <a:ext cx="2788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fr-FR" sz="2200" b="1">
                  <a:solidFill>
                    <a:srgbClr val="008000"/>
                  </a:solidFill>
                </a:rPr>
                <a:t>- very negative feedback coefficients</a:t>
              </a:r>
            </a:p>
          </p:txBody>
        </p:sp>
        <p:sp>
          <p:nvSpPr>
            <p:cNvPr id="306191" name="Rectangle 20"/>
            <p:cNvSpPr>
              <a:spLocks noChangeArrowheads="1"/>
            </p:cNvSpPr>
            <p:nvPr/>
          </p:nvSpPr>
          <p:spPr bwMode="auto">
            <a:xfrm>
              <a:off x="912" y="1552"/>
              <a:ext cx="201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fr-FR" sz="2200" b="1">
                  <a:solidFill>
                    <a:srgbClr val="008000"/>
                  </a:solidFill>
                </a:rPr>
                <a:t>- very good breeding ratio</a:t>
              </a:r>
            </a:p>
          </p:txBody>
        </p:sp>
        <p:sp>
          <p:nvSpPr>
            <p:cNvPr id="306192" name="Rectangle 21"/>
            <p:cNvSpPr>
              <a:spLocks noChangeArrowheads="1"/>
            </p:cNvSpPr>
            <p:nvPr/>
          </p:nvSpPr>
          <p:spPr bwMode="auto">
            <a:xfrm>
              <a:off x="912" y="1773"/>
              <a:ext cx="2575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fr-FR" sz="2200" b="1">
                  <a:solidFill>
                    <a:srgbClr val="008000"/>
                  </a:solidFill>
                </a:rPr>
                <a:t>- no problem of graphite life-span</a:t>
              </a:r>
            </a:p>
          </p:txBody>
        </p:sp>
      </p:grpSp>
      <p:sp>
        <p:nvSpPr>
          <p:cNvPr id="306187" name="Rectangle 22"/>
          <p:cNvSpPr>
            <a:spLocks noChangeArrowheads="1"/>
          </p:cNvSpPr>
          <p:nvPr/>
        </p:nvSpPr>
        <p:spPr bwMode="auto">
          <a:xfrm>
            <a:off x="1933575" y="6047327"/>
            <a:ext cx="33353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fr-FR" sz="2200">
                <a:solidFill>
                  <a:srgbClr val="FF9933"/>
                </a:solidFill>
              </a:rPr>
              <a:t>-  large </a:t>
            </a:r>
            <a:r>
              <a:rPr lang="en-US" altLang="fr-FR" sz="2200" baseline="30000">
                <a:solidFill>
                  <a:srgbClr val="FF9933"/>
                </a:solidFill>
              </a:rPr>
              <a:t>233</a:t>
            </a:r>
            <a:r>
              <a:rPr lang="en-US" altLang="fr-FR" sz="2200">
                <a:solidFill>
                  <a:srgbClr val="FF9933"/>
                </a:solidFill>
              </a:rPr>
              <a:t>U initial inventory</a:t>
            </a:r>
          </a:p>
        </p:txBody>
      </p:sp>
      <p:sp>
        <p:nvSpPr>
          <p:cNvPr id="306188" name="Rectangle 24"/>
          <p:cNvSpPr>
            <a:spLocks noChangeArrowheads="1"/>
          </p:cNvSpPr>
          <p:nvPr/>
        </p:nvSpPr>
        <p:spPr bwMode="auto">
          <a:xfrm>
            <a:off x="1524001" y="4591588"/>
            <a:ext cx="6443663" cy="1944688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fr-FR"/>
          </a:p>
        </p:txBody>
      </p:sp>
      <p:sp>
        <p:nvSpPr>
          <p:cNvPr id="22" name="Titre 5"/>
          <p:cNvSpPr txBox="1">
            <a:spLocks/>
          </p:cNvSpPr>
          <p:nvPr/>
        </p:nvSpPr>
        <p:spPr bwMode="auto">
          <a:xfrm>
            <a:off x="1631504" y="127713"/>
            <a:ext cx="4896544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800" b="1" dirty="0">
                <a:solidFill>
                  <a:srgbClr val="003385"/>
                </a:solidFill>
                <a:cs typeface="Arial" pitchFamily="34" charset="0"/>
              </a:rPr>
              <a:t>Historical MSR Studies at CNRS</a:t>
            </a:r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>
            <a:off x="8305800" y="4996401"/>
            <a:ext cx="1873250" cy="1008062"/>
          </a:xfrm>
          <a:prstGeom prst="wedgeRoundRectCallout">
            <a:avLst>
              <a:gd name="adj1" fmla="val -65593"/>
              <a:gd name="adj2" fmla="val -2638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b="1" i="1" dirty="0"/>
              <a:t>The </a:t>
            </a:r>
            <a:r>
              <a:rPr lang="fr-FR" altLang="fr-FR" b="1" i="1" dirty="0" err="1"/>
              <a:t>Molten</a:t>
            </a:r>
            <a:r>
              <a:rPr lang="fr-FR" altLang="fr-FR" b="1" i="1" dirty="0"/>
              <a:t> Salt </a:t>
            </a:r>
            <a:r>
              <a:rPr lang="fr-FR" altLang="fr-FR" b="1" i="1" dirty="0" err="1"/>
              <a:t>Fast</a:t>
            </a:r>
            <a:r>
              <a:rPr lang="fr-FR" altLang="fr-FR" b="1" i="1" dirty="0"/>
              <a:t> </a:t>
            </a:r>
            <a:r>
              <a:rPr lang="fr-FR" altLang="fr-FR" b="1" i="1" dirty="0" err="1"/>
              <a:t>Reactor</a:t>
            </a:r>
            <a:r>
              <a:rPr lang="fr-FR" altLang="fr-FR" b="1" i="1" dirty="0"/>
              <a:t> - MSFR</a:t>
            </a:r>
          </a:p>
        </p:txBody>
      </p:sp>
      <p:sp>
        <p:nvSpPr>
          <p:cNvPr id="306177" name="Rectangle 4"/>
          <p:cNvSpPr>
            <a:spLocks noChangeArrowheads="1"/>
          </p:cNvSpPr>
          <p:nvPr/>
        </p:nvSpPr>
        <p:spPr bwMode="auto">
          <a:xfrm>
            <a:off x="1703388" y="916527"/>
            <a:ext cx="4691062" cy="503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fr-FR" sz="2400" b="1" u="sng" dirty="0"/>
              <a:t>Thermal spectrum configurations</a:t>
            </a:r>
          </a:p>
        </p:txBody>
      </p:sp>
      <p:sp>
        <p:nvSpPr>
          <p:cNvPr id="306178" name="Rectangle 5"/>
          <p:cNvSpPr>
            <a:spLocks noChangeArrowheads="1"/>
          </p:cNvSpPr>
          <p:nvPr/>
        </p:nvSpPr>
        <p:spPr bwMode="auto">
          <a:xfrm>
            <a:off x="1992313" y="2302413"/>
            <a:ext cx="31178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fr-FR" sz="2200" dirty="0"/>
              <a:t>- low </a:t>
            </a:r>
            <a:r>
              <a:rPr lang="en-US" altLang="fr-FR" sz="2200" baseline="30000" dirty="0"/>
              <a:t>233</a:t>
            </a:r>
            <a:r>
              <a:rPr lang="en-US" altLang="fr-FR" sz="2200" dirty="0"/>
              <a:t>U initial inventory</a:t>
            </a:r>
          </a:p>
        </p:txBody>
      </p:sp>
      <p:grpSp>
        <p:nvGrpSpPr>
          <p:cNvPr id="306179" name="Group 6"/>
          <p:cNvGrpSpPr>
            <a:grpSpLocks/>
          </p:cNvGrpSpPr>
          <p:nvPr/>
        </p:nvGrpSpPr>
        <p:grpSpPr bwMode="auto">
          <a:xfrm>
            <a:off x="1992314" y="1653127"/>
            <a:ext cx="3589337" cy="752475"/>
            <a:chOff x="840" y="1440"/>
            <a:chExt cx="2261" cy="474"/>
          </a:xfrm>
        </p:grpSpPr>
        <p:sp>
          <p:nvSpPr>
            <p:cNvPr id="306195" name="Text Box 7"/>
            <p:cNvSpPr txBox="1">
              <a:spLocks noChangeArrowheads="1"/>
            </p:cNvSpPr>
            <p:nvPr/>
          </p:nvSpPr>
          <p:spPr bwMode="auto">
            <a:xfrm>
              <a:off x="840" y="1645"/>
              <a:ext cx="226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fr-FR" sz="2200"/>
                <a:t>-  quite long graphite life-span</a:t>
              </a:r>
              <a:endParaRPr lang="en-US" altLang="fr-FR" sz="2200" b="1"/>
            </a:p>
          </p:txBody>
        </p:sp>
        <p:sp>
          <p:nvSpPr>
            <p:cNvPr id="306196" name="Rectangle 8"/>
            <p:cNvSpPr>
              <a:spLocks noChangeArrowheads="1"/>
            </p:cNvSpPr>
            <p:nvPr/>
          </p:nvSpPr>
          <p:spPr bwMode="auto">
            <a:xfrm>
              <a:off x="840" y="1440"/>
              <a:ext cx="107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fr-FR" sz="2200" dirty="0"/>
                <a:t>-  </a:t>
              </a:r>
              <a:r>
                <a:rPr lang="en-US" altLang="fr-FR" sz="2200" dirty="0" err="1"/>
                <a:t>iso</a:t>
              </a:r>
              <a:r>
                <a:rPr lang="en-US" altLang="fr-FR" sz="2200" dirty="0"/>
                <a:t>-breeder</a:t>
              </a:r>
            </a:p>
          </p:txBody>
        </p:sp>
      </p:grpSp>
      <p:sp>
        <p:nvSpPr>
          <p:cNvPr id="306180" name="Rectangle 9"/>
          <p:cNvSpPr>
            <a:spLocks noChangeArrowheads="1"/>
          </p:cNvSpPr>
          <p:nvPr/>
        </p:nvSpPr>
        <p:spPr bwMode="auto">
          <a:xfrm>
            <a:off x="1992314" y="1327688"/>
            <a:ext cx="35845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fr-FR" sz="2200"/>
              <a:t>- positive feedback coefficient</a:t>
            </a:r>
            <a:endParaRPr lang="fr-FR" altLang="fr-FR" sz="2200"/>
          </a:p>
        </p:txBody>
      </p:sp>
      <p:sp>
        <p:nvSpPr>
          <p:cNvPr id="306181" name="Rectangle 10"/>
          <p:cNvSpPr>
            <a:spLocks noChangeArrowheads="1"/>
          </p:cNvSpPr>
          <p:nvPr/>
        </p:nvSpPr>
        <p:spPr bwMode="auto">
          <a:xfrm>
            <a:off x="5297488" y="2719927"/>
            <a:ext cx="5040312" cy="503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fr-FR" sz="2400" b="1" u="sng" dirty="0"/>
              <a:t>Epithermal spectrum configurations</a:t>
            </a:r>
          </a:p>
        </p:txBody>
      </p:sp>
      <p:sp>
        <p:nvSpPr>
          <p:cNvPr id="306182" name="Text Box 12"/>
          <p:cNvSpPr txBox="1">
            <a:spLocks noChangeArrowheads="1"/>
          </p:cNvSpPr>
          <p:nvPr/>
        </p:nvSpPr>
        <p:spPr bwMode="auto">
          <a:xfrm>
            <a:off x="5729288" y="4102638"/>
            <a:ext cx="383381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fr-FR" sz="2200"/>
              <a:t>-  quite low </a:t>
            </a:r>
            <a:r>
              <a:rPr lang="en-US" altLang="fr-FR" sz="2200" baseline="30000"/>
              <a:t>233</a:t>
            </a:r>
            <a:r>
              <a:rPr lang="en-US" altLang="fr-FR" sz="2200"/>
              <a:t>U initial inventory</a:t>
            </a:r>
          </a:p>
        </p:txBody>
      </p:sp>
      <p:sp>
        <p:nvSpPr>
          <p:cNvPr id="306183" name="Rectangle 13"/>
          <p:cNvSpPr>
            <a:spLocks noChangeArrowheads="1"/>
          </p:cNvSpPr>
          <p:nvPr/>
        </p:nvSpPr>
        <p:spPr bwMode="auto">
          <a:xfrm>
            <a:off x="5729288" y="3772438"/>
            <a:ext cx="3530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fr-FR" sz="2200" dirty="0"/>
              <a:t>- very short graphite life-span</a:t>
            </a:r>
          </a:p>
        </p:txBody>
      </p:sp>
      <p:grpSp>
        <p:nvGrpSpPr>
          <p:cNvPr id="306184" name="Group 14"/>
          <p:cNvGrpSpPr>
            <a:grpSpLocks/>
          </p:cNvGrpSpPr>
          <p:nvPr/>
        </p:nvGrpSpPr>
        <p:grpSpPr bwMode="auto">
          <a:xfrm>
            <a:off x="5729289" y="3112038"/>
            <a:ext cx="4384675" cy="757238"/>
            <a:chOff x="864" y="1235"/>
            <a:chExt cx="2762" cy="477"/>
          </a:xfrm>
        </p:grpSpPr>
        <p:sp>
          <p:nvSpPr>
            <p:cNvPr id="306193" name="Rectangle 15"/>
            <p:cNvSpPr>
              <a:spLocks noChangeArrowheads="1"/>
            </p:cNvSpPr>
            <p:nvPr/>
          </p:nvSpPr>
          <p:spPr bwMode="auto">
            <a:xfrm>
              <a:off x="864" y="1235"/>
              <a:ext cx="276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fr-FR" sz="2200"/>
                <a:t>-  quite negative feedback coefficient</a:t>
              </a:r>
              <a:endParaRPr lang="fr-FR" altLang="fr-FR" sz="2200"/>
            </a:p>
          </p:txBody>
        </p:sp>
        <p:sp>
          <p:nvSpPr>
            <p:cNvPr id="306194" name="Rectangle 16"/>
            <p:cNvSpPr>
              <a:spLocks noChangeArrowheads="1"/>
            </p:cNvSpPr>
            <p:nvPr/>
          </p:nvSpPr>
          <p:spPr bwMode="auto">
            <a:xfrm>
              <a:off x="864" y="1443"/>
              <a:ext cx="107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buFontTx/>
                <a:buChar char="-"/>
              </a:pPr>
              <a:r>
                <a:rPr lang="en-US" altLang="fr-FR" sz="2200"/>
                <a:t>  iso-breeder</a:t>
              </a:r>
            </a:p>
          </p:txBody>
        </p:sp>
      </p:grpSp>
      <p:sp>
        <p:nvSpPr>
          <p:cNvPr id="26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14</a:t>
            </a:r>
            <a:endParaRPr lang="fr-BE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0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1" name="Text Box 2"/>
          <p:cNvSpPr txBox="1">
            <a:spLocks noChangeArrowheads="1"/>
          </p:cNvSpPr>
          <p:nvPr/>
        </p:nvSpPr>
        <p:spPr bwMode="auto">
          <a:xfrm>
            <a:off x="1631951" y="857851"/>
            <a:ext cx="8964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fr-FR" sz="2000" b="1" dirty="0">
                <a:solidFill>
                  <a:srgbClr val="000099"/>
                </a:solidFill>
              </a:rPr>
              <a:t>Reactor Design and Fissile Inventory Optimization = Specific Power Optimization</a:t>
            </a:r>
            <a:endParaRPr lang="en-US" altLang="fr-FR" sz="2000" b="1" dirty="0">
              <a:solidFill>
                <a:srgbClr val="000099"/>
              </a:solidFill>
              <a:sym typeface="Symbol" panose="05050102010706020507" pitchFamily="18" charset="2"/>
            </a:endParaRPr>
          </a:p>
        </p:txBody>
      </p:sp>
      <p:sp>
        <p:nvSpPr>
          <p:cNvPr id="593922" name="Text Box 3"/>
          <p:cNvSpPr txBox="1">
            <a:spLocks noChangeArrowheads="1"/>
          </p:cNvSpPr>
          <p:nvPr/>
        </p:nvSpPr>
        <p:spPr bwMode="auto">
          <a:xfrm>
            <a:off x="1730376" y="1182718"/>
            <a:ext cx="1636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fr-FR" sz="2000" u="sng"/>
              <a:t>2 parameters:</a:t>
            </a:r>
          </a:p>
        </p:txBody>
      </p:sp>
      <p:sp>
        <p:nvSpPr>
          <p:cNvPr id="635908" name="Text Box 4"/>
          <p:cNvSpPr txBox="1">
            <a:spLocks noChangeArrowheads="1"/>
          </p:cNvSpPr>
          <p:nvPr/>
        </p:nvSpPr>
        <p:spPr bwMode="auto">
          <a:xfrm>
            <a:off x="1774825" y="2625086"/>
            <a:ext cx="1987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fr-FR" sz="2000" u="sng"/>
              <a:t>3 limiting factors:</a:t>
            </a:r>
          </a:p>
        </p:txBody>
      </p:sp>
      <p:sp>
        <p:nvSpPr>
          <p:cNvPr id="593924" name="Rectangle 5"/>
          <p:cNvSpPr>
            <a:spLocks noChangeArrowheads="1"/>
          </p:cNvSpPr>
          <p:nvPr/>
        </p:nvSpPr>
        <p:spPr bwMode="auto">
          <a:xfrm>
            <a:off x="3432175" y="1235105"/>
            <a:ext cx="4941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fr-FR"/>
              <a:t> The produced power</a:t>
            </a:r>
          </a:p>
          <a:p>
            <a:pPr>
              <a:buFontTx/>
              <a:buChar char="•"/>
            </a:pPr>
            <a:r>
              <a:rPr lang="en-US" altLang="fr-FR"/>
              <a:t> The fuel salt volume and the core geometry</a:t>
            </a:r>
            <a:endParaRPr lang="en-US" altLang="fr-FR" baseline="30000"/>
          </a:p>
        </p:txBody>
      </p:sp>
      <p:sp>
        <p:nvSpPr>
          <p:cNvPr id="593925" name="Text Box 7"/>
          <p:cNvSpPr txBox="1">
            <a:spLocks noChangeArrowheads="1"/>
          </p:cNvSpPr>
          <p:nvPr/>
        </p:nvSpPr>
        <p:spPr bwMode="auto">
          <a:xfrm>
            <a:off x="2566989" y="1901185"/>
            <a:ext cx="7056437" cy="7112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fr-FR" sz="2000"/>
              <a:t>Liquid fuel and no solid matter inside the core </a:t>
            </a:r>
            <a:r>
              <a:rPr lang="en-US" altLang="fr-FR" sz="2000">
                <a:sym typeface="Symbol" panose="05050102010706020507" pitchFamily="18" charset="2"/>
              </a:rPr>
              <a:t> possibility to reach specific power much higher than in a solid fuel</a:t>
            </a:r>
          </a:p>
        </p:txBody>
      </p:sp>
      <p:sp>
        <p:nvSpPr>
          <p:cNvPr id="635913" name="Text Box 9"/>
          <p:cNvSpPr txBox="1">
            <a:spLocks noChangeArrowheads="1"/>
          </p:cNvSpPr>
          <p:nvPr/>
        </p:nvSpPr>
        <p:spPr bwMode="auto">
          <a:xfrm>
            <a:off x="1774825" y="5737627"/>
            <a:ext cx="86423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fr-FR" sz="2000" b="1" dirty="0">
                <a:solidFill>
                  <a:srgbClr val="CC0000"/>
                </a:solidFill>
                <a:sym typeface="Symbol" panose="05050102010706020507" pitchFamily="18" charset="2"/>
              </a:rPr>
              <a:t> Reference MSFR configuration with 18 m</a:t>
            </a:r>
            <a:r>
              <a:rPr lang="en-GB" altLang="fr-FR" sz="2000" b="1" baseline="30000" dirty="0">
                <a:solidFill>
                  <a:srgbClr val="CC0000"/>
                </a:solidFill>
                <a:sym typeface="Symbol" panose="05050102010706020507" pitchFamily="18" charset="2"/>
              </a:rPr>
              <a:t>3</a:t>
            </a:r>
            <a:r>
              <a:rPr lang="en-GB" altLang="fr-FR" sz="2000" b="1" dirty="0">
                <a:solidFill>
                  <a:srgbClr val="CC0000"/>
                </a:solidFill>
                <a:sym typeface="Symbol" panose="05050102010706020507" pitchFamily="18" charset="2"/>
              </a:rPr>
              <a:t> and 330 W/cm</a:t>
            </a:r>
            <a:r>
              <a:rPr lang="en-GB" altLang="fr-FR" sz="2000" b="1" baseline="30000" dirty="0">
                <a:solidFill>
                  <a:srgbClr val="CC0000"/>
                </a:solidFill>
                <a:sym typeface="Symbol" panose="05050102010706020507" pitchFamily="18" charset="2"/>
              </a:rPr>
              <a:t>3</a:t>
            </a:r>
            <a:r>
              <a:rPr lang="en-GB" altLang="fr-FR" sz="2000" b="1" dirty="0">
                <a:solidFill>
                  <a:srgbClr val="CC0000"/>
                </a:solidFill>
                <a:sym typeface="Symbol" panose="05050102010706020507" pitchFamily="18" charset="2"/>
              </a:rPr>
              <a:t> corresponding to an initial fissile inventory of 3.5 tons per </a:t>
            </a:r>
            <a:r>
              <a:rPr lang="en-GB" altLang="fr-FR" sz="2000" b="1" dirty="0" err="1">
                <a:solidFill>
                  <a:srgbClr val="CC0000"/>
                </a:solidFill>
                <a:sym typeface="Symbol" panose="05050102010706020507" pitchFamily="18" charset="2"/>
              </a:rPr>
              <a:t>GWe</a:t>
            </a:r>
            <a:endParaRPr lang="en-GB" altLang="fr-FR" sz="2000" b="1" dirty="0">
              <a:solidFill>
                <a:srgbClr val="CC0000"/>
              </a:solidFill>
              <a:sym typeface="Symbol" panose="05050102010706020507" pitchFamily="18" charset="2"/>
            </a:endParaRPr>
          </a:p>
        </p:txBody>
      </p:sp>
      <p:sp>
        <p:nvSpPr>
          <p:cNvPr id="635914" name="Rectangle 10"/>
          <p:cNvSpPr>
            <a:spLocks noChangeArrowheads="1"/>
          </p:cNvSpPr>
          <p:nvPr/>
        </p:nvSpPr>
        <p:spPr bwMode="auto">
          <a:xfrm>
            <a:off x="1668463" y="2921728"/>
            <a:ext cx="8820150" cy="283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fr-FR" dirty="0"/>
              <a:t> The </a:t>
            </a:r>
            <a:r>
              <a:rPr lang="en-US" altLang="fr-FR" dirty="0">
                <a:solidFill>
                  <a:srgbClr val="006600"/>
                </a:solidFill>
              </a:rPr>
              <a:t>capacities of the heat exchangers</a:t>
            </a:r>
            <a:r>
              <a:rPr lang="en-US" altLang="fr-FR" dirty="0"/>
              <a:t> in terms of heat extraction and the associated pressure drops (pumps) </a:t>
            </a:r>
            <a:r>
              <a:rPr lang="en-US" altLang="fr-FR" dirty="0">
                <a:solidFill>
                  <a:schemeClr val="accent2"/>
                </a:solidFill>
                <a:sym typeface="Symbol" panose="05050102010706020507" pitchFamily="18" charset="2"/>
              </a:rPr>
              <a:t> </a:t>
            </a:r>
            <a:r>
              <a:rPr lang="en-US" altLang="fr-FR" i="1" dirty="0">
                <a:solidFill>
                  <a:schemeClr val="accent2"/>
                </a:solidFill>
                <a:sym typeface="Symbol" panose="05050102010706020507" pitchFamily="18" charset="2"/>
              </a:rPr>
              <a:t>large fuel salt volume and small specific power</a:t>
            </a:r>
          </a:p>
          <a:p>
            <a:pPr>
              <a:spcBef>
                <a:spcPct val="45000"/>
              </a:spcBef>
              <a:buFontTx/>
              <a:buChar char="•"/>
            </a:pPr>
            <a:r>
              <a:rPr lang="en-US" altLang="fr-FR" dirty="0"/>
              <a:t> </a:t>
            </a:r>
            <a:r>
              <a:rPr lang="en-US" altLang="fr-FR" dirty="0">
                <a:solidFill>
                  <a:srgbClr val="006600"/>
                </a:solidFill>
              </a:rPr>
              <a:t>The neutronic irradiation damages to the structural materials</a:t>
            </a:r>
            <a:r>
              <a:rPr lang="en-US" altLang="fr-FR" dirty="0"/>
              <a:t> (in Ni-Cr-W alloy) which modify their physicochemical properties. Three effects: displacements per atom, production of Helium gas, transmutation of Tungsten in Osmium </a:t>
            </a:r>
            <a:r>
              <a:rPr lang="en-US" altLang="fr-FR" dirty="0">
                <a:solidFill>
                  <a:schemeClr val="accent2"/>
                </a:solidFill>
                <a:sym typeface="Symbol" panose="05050102010706020507" pitchFamily="18" charset="2"/>
              </a:rPr>
              <a:t> </a:t>
            </a:r>
            <a:r>
              <a:rPr lang="en-US" altLang="fr-FR" i="1" dirty="0">
                <a:solidFill>
                  <a:schemeClr val="accent2"/>
                </a:solidFill>
                <a:sym typeface="Symbol" panose="05050102010706020507" pitchFamily="18" charset="2"/>
              </a:rPr>
              <a:t>large fuel salt volume and small specific power</a:t>
            </a:r>
            <a:endParaRPr lang="en-US" altLang="fr-FR" i="1" dirty="0">
              <a:solidFill>
                <a:schemeClr val="accent2"/>
              </a:solidFill>
            </a:endParaRPr>
          </a:p>
          <a:p>
            <a:pPr>
              <a:spcBef>
                <a:spcPct val="45000"/>
              </a:spcBef>
              <a:buFontTx/>
              <a:buChar char="•"/>
            </a:pPr>
            <a:r>
              <a:rPr lang="en-US" altLang="fr-FR" dirty="0"/>
              <a:t> The </a:t>
            </a:r>
            <a:r>
              <a:rPr lang="en-US" altLang="fr-FR" dirty="0">
                <a:solidFill>
                  <a:srgbClr val="006600"/>
                </a:solidFill>
              </a:rPr>
              <a:t>neutronic characteristics of the reactor</a:t>
            </a:r>
            <a:r>
              <a:rPr lang="en-US" altLang="fr-FR" dirty="0"/>
              <a:t> in terms of burning efficiencies </a:t>
            </a:r>
            <a:r>
              <a:rPr lang="en-US" altLang="fr-FR" dirty="0">
                <a:solidFill>
                  <a:schemeClr val="accent2"/>
                </a:solidFill>
                <a:sym typeface="Symbol" panose="05050102010706020507" pitchFamily="18" charset="2"/>
              </a:rPr>
              <a:t> </a:t>
            </a:r>
            <a:r>
              <a:rPr lang="en-US" altLang="fr-FR" i="1" dirty="0">
                <a:solidFill>
                  <a:schemeClr val="accent2"/>
                </a:solidFill>
                <a:sym typeface="Symbol" panose="05050102010706020507" pitchFamily="18" charset="2"/>
              </a:rPr>
              <a:t>small fuel salt volume and large specific power</a:t>
            </a:r>
            <a:r>
              <a:rPr lang="en-US" altLang="fr-FR" dirty="0"/>
              <a:t> and of deployment capacities, i.e. breeding ratio (= </a:t>
            </a:r>
            <a:r>
              <a:rPr lang="en-US" altLang="fr-FR" baseline="30000" dirty="0"/>
              <a:t>233</a:t>
            </a:r>
            <a:r>
              <a:rPr lang="en-US" altLang="fr-FR" dirty="0"/>
              <a:t>U production) versus fissile inventory </a:t>
            </a:r>
            <a:r>
              <a:rPr lang="en-US" altLang="fr-FR" dirty="0">
                <a:solidFill>
                  <a:schemeClr val="accent2"/>
                </a:solidFill>
                <a:sym typeface="Symbol" panose="05050102010706020507" pitchFamily="18" charset="2"/>
              </a:rPr>
              <a:t> </a:t>
            </a:r>
            <a:r>
              <a:rPr lang="en-US" altLang="fr-FR" i="1" dirty="0">
                <a:solidFill>
                  <a:schemeClr val="accent2"/>
                </a:solidFill>
                <a:sym typeface="Symbol" panose="05050102010706020507" pitchFamily="18" charset="2"/>
              </a:rPr>
              <a:t>optimum near 15-20 m</a:t>
            </a:r>
            <a:r>
              <a:rPr lang="en-US" altLang="fr-FR" i="1" baseline="30000" dirty="0">
                <a:solidFill>
                  <a:schemeClr val="accent2"/>
                </a:solidFill>
                <a:sym typeface="Symbol" panose="05050102010706020507" pitchFamily="18" charset="2"/>
              </a:rPr>
              <a:t>3</a:t>
            </a:r>
            <a:r>
              <a:rPr lang="en-US" altLang="fr-FR" i="1" dirty="0">
                <a:solidFill>
                  <a:schemeClr val="accent2"/>
                </a:solidFill>
                <a:sym typeface="Symbol" panose="05050102010706020507" pitchFamily="18" charset="2"/>
              </a:rPr>
              <a:t> and 300-400 W/cm</a:t>
            </a:r>
            <a:r>
              <a:rPr lang="en-US" altLang="fr-FR" i="1" baseline="30000" dirty="0">
                <a:solidFill>
                  <a:schemeClr val="accent2"/>
                </a:solidFill>
                <a:sym typeface="Symbol" panose="05050102010706020507" pitchFamily="18" charset="2"/>
              </a:rPr>
              <a:t>3</a:t>
            </a:r>
          </a:p>
        </p:txBody>
      </p:sp>
      <p:sp>
        <p:nvSpPr>
          <p:cNvPr id="10" name="Titre 5"/>
          <p:cNvSpPr txBox="1">
            <a:spLocks/>
          </p:cNvSpPr>
          <p:nvPr/>
        </p:nvSpPr>
        <p:spPr bwMode="auto">
          <a:xfrm>
            <a:off x="1105032" y="21113"/>
            <a:ext cx="7110714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600" b="1" dirty="0">
                <a:solidFill>
                  <a:srgbClr val="003385"/>
                </a:solidFill>
                <a:cs typeface="Arial" pitchFamily="34" charset="0"/>
              </a:rPr>
              <a:t>MSFR: Design and Fissile Inventory Optimization</a:t>
            </a:r>
          </a:p>
        </p:txBody>
      </p:sp>
      <p:sp>
        <p:nvSpPr>
          <p:cNvPr id="1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15</a:t>
            </a:r>
            <a:endParaRPr lang="fr-BE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5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908" grpId="0"/>
      <p:bldP spid="635913" grpId="0"/>
      <p:bldP spid="6359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5"/>
          <p:cNvSpPr txBox="1">
            <a:spLocks/>
          </p:cNvSpPr>
          <p:nvPr/>
        </p:nvSpPr>
        <p:spPr bwMode="auto">
          <a:xfrm>
            <a:off x="1631505" y="58295"/>
            <a:ext cx="6695281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800" b="1" dirty="0">
                <a:solidFill>
                  <a:srgbClr val="003385"/>
                </a:solidFill>
                <a:cs typeface="Arial" pitchFamily="34" charset="0"/>
              </a:rPr>
              <a:t>Concept of Molten Salt Fast Reactor (MSFR)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30471" y="801235"/>
            <a:ext cx="8861759" cy="6293223"/>
            <a:chOff x="1559496" y="949000"/>
            <a:chExt cx="9388461" cy="6593424"/>
          </a:xfrm>
        </p:grpSpPr>
        <p:grpSp>
          <p:nvGrpSpPr>
            <p:cNvPr id="32" name="Groupe 31"/>
            <p:cNvGrpSpPr>
              <a:grpSpLocks/>
            </p:cNvGrpSpPr>
            <p:nvPr/>
          </p:nvGrpSpPr>
          <p:grpSpPr bwMode="auto">
            <a:xfrm>
              <a:off x="8524019" y="1006166"/>
              <a:ext cx="2016225" cy="1558736"/>
              <a:chOff x="5233910" y="3773578"/>
              <a:chExt cx="3301802" cy="2362446"/>
            </a:xfrm>
          </p:grpSpPr>
          <p:pic>
            <p:nvPicPr>
              <p:cNvPr id="33" name="Image 5" descr="Capture d’écran 2012-04-23 à 09.01.43.png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3910" y="3773578"/>
                <a:ext cx="3301802" cy="2362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4" name="Flèche courbée vers le bas 7"/>
              <p:cNvGrpSpPr>
                <a:grpSpLocks/>
              </p:cNvGrpSpPr>
              <p:nvPr/>
            </p:nvGrpSpPr>
            <p:grpSpPr bwMode="auto">
              <a:xfrm>
                <a:off x="7016496" y="4072128"/>
                <a:ext cx="658368" cy="1249680"/>
                <a:chOff x="7016496" y="4072128"/>
                <a:chExt cx="658368" cy="1249680"/>
              </a:xfrm>
            </p:grpSpPr>
            <p:pic>
              <p:nvPicPr>
                <p:cNvPr id="44" name="Flèche courbée vers le bas 7"/>
                <p:cNvPicPr>
                  <a:picLocks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16496" y="4072128"/>
                  <a:ext cx="658368" cy="12496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5" name="Text Box 11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6723311" y="4374132"/>
                  <a:ext cx="1244600" cy="628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/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0" hangingPunct="0"/>
                  <a:endParaRPr lang="en-GB" altLang="fr-FR"/>
                </a:p>
              </p:txBody>
            </p:sp>
          </p:grpSp>
          <p:grpSp>
            <p:nvGrpSpPr>
              <p:cNvPr id="35" name="Flèche courbée vers le bas 8"/>
              <p:cNvGrpSpPr>
                <a:grpSpLocks/>
              </p:cNvGrpSpPr>
              <p:nvPr/>
            </p:nvGrpSpPr>
            <p:grpSpPr bwMode="auto">
              <a:xfrm>
                <a:off x="6431280" y="4468368"/>
                <a:ext cx="603504" cy="1249680"/>
                <a:chOff x="6431280" y="4468368"/>
                <a:chExt cx="603504" cy="1249680"/>
              </a:xfrm>
            </p:grpSpPr>
            <p:pic>
              <p:nvPicPr>
                <p:cNvPr id="42" name="Flèche courbée vers le bas 8"/>
                <p:cNvPicPr>
                  <a:picLocks noChangeArrowheads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31280" y="4468368"/>
                  <a:ext cx="603504" cy="12496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3" name="Text Box 14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6109047" y="4794820"/>
                  <a:ext cx="1244600" cy="5778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/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0" hangingPunct="0"/>
                  <a:endParaRPr lang="en-GB" altLang="fr-FR"/>
                </a:p>
              </p:txBody>
            </p:sp>
          </p:grpSp>
          <p:grpSp>
            <p:nvGrpSpPr>
              <p:cNvPr id="36" name="Flèche en arc 24"/>
              <p:cNvGrpSpPr>
                <a:grpSpLocks/>
              </p:cNvGrpSpPr>
              <p:nvPr/>
            </p:nvGrpSpPr>
            <p:grpSpPr bwMode="auto">
              <a:xfrm>
                <a:off x="8101584" y="4023360"/>
                <a:ext cx="298704" cy="1109472"/>
                <a:chOff x="8101584" y="4023360"/>
                <a:chExt cx="298704" cy="1109472"/>
              </a:xfrm>
            </p:grpSpPr>
            <p:pic>
              <p:nvPicPr>
                <p:cNvPr id="40" name="Flèche en arc 24"/>
                <p:cNvPicPr>
                  <a:picLocks noChangeArrowheads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01584" y="4023360"/>
                  <a:ext cx="298704" cy="11094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1" name="Text Box 17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7718919" y="4403324"/>
                  <a:ext cx="792650" cy="3853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/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0" hangingPunct="0"/>
                  <a:endParaRPr lang="en-US" altLang="fr-FR"/>
                </a:p>
              </p:txBody>
            </p:sp>
          </p:grpSp>
          <p:grpSp>
            <p:nvGrpSpPr>
              <p:cNvPr id="37" name="Flèche en arc 25"/>
              <p:cNvGrpSpPr>
                <a:grpSpLocks/>
              </p:cNvGrpSpPr>
              <p:nvPr/>
            </p:nvGrpSpPr>
            <p:grpSpPr bwMode="auto">
              <a:xfrm>
                <a:off x="5492496" y="4706112"/>
                <a:ext cx="280416" cy="1115568"/>
                <a:chOff x="5492496" y="4706112"/>
                <a:chExt cx="280416" cy="1115568"/>
              </a:xfrm>
            </p:grpSpPr>
            <p:pic>
              <p:nvPicPr>
                <p:cNvPr id="38" name="Flèche en arc 25"/>
                <p:cNvPicPr>
                  <a:picLocks noChangeArrowheads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92496" y="4706112"/>
                  <a:ext cx="280416" cy="11155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9" name="Text Box 20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5360655" y="5105505"/>
                  <a:ext cx="798954" cy="3617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/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0" hangingPunct="0"/>
                  <a:endParaRPr lang="en-US" altLang="fr-FR"/>
                </a:p>
              </p:txBody>
            </p:sp>
          </p:grpSp>
        </p:grpSp>
        <p:sp>
          <p:nvSpPr>
            <p:cNvPr id="9" name="Arrondir un rectangle avec un coin diagonal 8"/>
            <p:cNvSpPr/>
            <p:nvPr/>
          </p:nvSpPr>
          <p:spPr>
            <a:xfrm>
              <a:off x="1585127" y="949000"/>
              <a:ext cx="6887139" cy="1501603"/>
            </a:xfrm>
            <a:prstGeom prst="round2Diag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Espace réservé du contenu 2"/>
            <p:cNvSpPr txBox="1">
              <a:spLocks/>
            </p:cNvSpPr>
            <p:nvPr/>
          </p:nvSpPr>
          <p:spPr bwMode="auto">
            <a:xfrm>
              <a:off x="1585127" y="1061163"/>
              <a:ext cx="7031156" cy="138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85750" lvl="1" indent="-285750" eaLnBrk="0" hangingPunct="0">
                <a:spcAft>
                  <a:spcPts val="600"/>
                </a:spcAft>
                <a:buClr>
                  <a:schemeClr val="tx1"/>
                </a:buClr>
                <a:buSzPct val="120000"/>
                <a:buFont typeface="Wingdings" pitchFamily="2" charset="2"/>
                <a:buChar char="ü"/>
                <a:defRPr/>
              </a:pPr>
              <a:r>
                <a: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Homogeneity of the fuel (no loading plan)</a:t>
              </a:r>
            </a:p>
            <a:p>
              <a:pPr marL="285750" lvl="1" indent="-285750" eaLnBrk="0" hangingPunct="0">
                <a:spcAft>
                  <a:spcPts val="600"/>
                </a:spcAft>
                <a:buClr>
                  <a:schemeClr val="tx1"/>
                </a:buClr>
                <a:buSzPct val="120000"/>
                <a:buFont typeface="Wingdings" pitchFamily="2" charset="2"/>
                <a:buChar char="ü"/>
                <a:defRPr/>
              </a:pPr>
              <a:r>
                <a: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Heat produced directly in the heat transfer fluid</a:t>
              </a:r>
            </a:p>
            <a:p>
              <a:pPr marL="285750" lvl="1" indent="-285750" eaLnBrk="0" hangingPunct="0">
                <a:buClr>
                  <a:schemeClr val="tx1"/>
                </a:buClr>
                <a:buSzPct val="120000"/>
                <a:buFont typeface="Wingdings" pitchFamily="2" charset="2"/>
                <a:buChar char="ü"/>
                <a:defRPr/>
              </a:pPr>
              <a:r>
                <a: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Possibility to reconfigure quickly and passively the geometry of the fuel (gravitational draining)</a:t>
              </a:r>
            </a:p>
            <a:p>
              <a:pPr marL="285750" lvl="1" indent="-285750" eaLnBrk="0" hangingPunct="0">
                <a:spcBef>
                  <a:spcPts val="600"/>
                </a:spcBef>
                <a:spcAft>
                  <a:spcPts val="300"/>
                </a:spcAft>
                <a:buClr>
                  <a:schemeClr val="tx1"/>
                </a:buClr>
                <a:buSzPct val="120000"/>
                <a:buFont typeface="Wingdings" pitchFamily="2" charset="2"/>
                <a:buChar char="ü"/>
                <a:defRPr/>
              </a:pPr>
              <a:r>
                <a: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Possibility to reprocess the fuel without stopping the reactor: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2028033" y="2564905"/>
              <a:ext cx="8100417" cy="131085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63500" dir="8280000">
                <a:srgbClr val="000000">
                  <a:alpha val="57000"/>
                </a:srgb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en-GB"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  <p:sp>
          <p:nvSpPr>
            <p:cNvPr id="30" name="Espace réservé du contenu 2"/>
            <p:cNvSpPr txBox="1">
              <a:spLocks/>
            </p:cNvSpPr>
            <p:nvPr/>
          </p:nvSpPr>
          <p:spPr bwMode="auto">
            <a:xfrm>
              <a:off x="5375673" y="2646065"/>
              <a:ext cx="4752778" cy="88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286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hangingPunct="0">
                <a:spcBef>
                  <a:spcPct val="20000"/>
                </a:spcBef>
                <a:buClr>
                  <a:srgbClr val="002060"/>
                </a:buClr>
                <a:buFontTx/>
                <a:buChar char="–"/>
              </a:pPr>
              <a:r>
                <a:rPr lang="en-US" altLang="fr-FR" sz="1300" b="1" dirty="0">
                  <a:solidFill>
                    <a:srgbClr val="004B84"/>
                  </a:solidFill>
                  <a:latin typeface="Verdana" pitchFamily="34" charset="0"/>
                </a:rPr>
                <a:t>Safety: negative feedback coefficients</a:t>
              </a:r>
            </a:p>
            <a:p>
              <a:pPr eaLnBrk="0" hangingPunct="0">
                <a:spcBef>
                  <a:spcPct val="20000"/>
                </a:spcBef>
                <a:buClr>
                  <a:srgbClr val="002060"/>
                </a:buClr>
                <a:buFontTx/>
                <a:buChar char="–"/>
              </a:pPr>
              <a:r>
                <a:rPr lang="en-US" altLang="fr-FR" sz="1300" b="1" dirty="0">
                  <a:solidFill>
                    <a:srgbClr val="004B84"/>
                  </a:solidFill>
                  <a:latin typeface="Verdana" pitchFamily="34" charset="0"/>
                </a:rPr>
                <a:t>Sustainability: reduce irradiation damages in the core</a:t>
              </a:r>
            </a:p>
            <a:p>
              <a:pPr eaLnBrk="0" hangingPunct="0">
                <a:spcBef>
                  <a:spcPct val="20000"/>
                </a:spcBef>
                <a:buClr>
                  <a:srgbClr val="002060"/>
                </a:buClr>
                <a:buFontTx/>
                <a:buChar char="–"/>
              </a:pPr>
              <a:r>
                <a:rPr lang="en-US" altLang="fr-FR" sz="1300" b="1" dirty="0">
                  <a:solidFill>
                    <a:srgbClr val="004B84"/>
                  </a:solidFill>
                  <a:latin typeface="Verdana" pitchFamily="34" charset="0"/>
                </a:rPr>
                <a:t>Deployment: good breeding of the fuel + reduced initial fissile inventory</a:t>
              </a:r>
            </a:p>
            <a:p>
              <a:pPr lvl="2" eaLnBrk="0" hangingPunct="0">
                <a:spcBef>
                  <a:spcPct val="20000"/>
                </a:spcBef>
                <a:buClr>
                  <a:srgbClr val="DC5A21"/>
                </a:buClr>
              </a:pPr>
              <a:endParaRPr lang="en-US" altLang="fr-FR" sz="1300" b="1" dirty="0">
                <a:solidFill>
                  <a:srgbClr val="004B84"/>
                </a:solidFill>
                <a:latin typeface="Verdana" pitchFamily="34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2027685" y="3068960"/>
              <a:ext cx="3492254" cy="566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0" hangingPunct="0">
                <a:spcBef>
                  <a:spcPct val="20000"/>
                </a:spcBef>
                <a:buClr>
                  <a:srgbClr val="333399"/>
                </a:buClr>
              </a:pPr>
              <a:r>
                <a:rPr lang="en-US" altLang="fr-FR" sz="1400" b="1" dirty="0">
                  <a:solidFill>
                    <a:srgbClr val="0093D3"/>
                  </a:solidFill>
                  <a:latin typeface="Verdana" pitchFamily="34" charset="0"/>
                </a:rPr>
                <a:t>Neutronic Optimization of MSR </a:t>
              </a:r>
            </a:p>
            <a:p>
              <a:pPr algn="ctr" eaLnBrk="0" hangingPunct="0">
                <a:spcBef>
                  <a:spcPct val="20000"/>
                </a:spcBef>
                <a:buClr>
                  <a:srgbClr val="333399"/>
                </a:buClr>
              </a:pPr>
              <a:r>
                <a:rPr lang="en-US" altLang="fr-FR" sz="1400" b="1" dirty="0">
                  <a:solidFill>
                    <a:srgbClr val="0093D3"/>
                  </a:solidFill>
                  <a:latin typeface="Verdana" pitchFamily="34" charset="0"/>
                </a:rPr>
                <a:t>(Gen4 criteria) :</a:t>
              </a:r>
            </a:p>
          </p:txBody>
        </p:sp>
        <p:sp>
          <p:nvSpPr>
            <p:cNvPr id="46" name="Espace réservé du contenu 2"/>
            <p:cNvSpPr txBox="1">
              <a:spLocks/>
            </p:cNvSpPr>
            <p:nvPr/>
          </p:nvSpPr>
          <p:spPr bwMode="auto">
            <a:xfrm>
              <a:off x="1559496" y="4149080"/>
              <a:ext cx="5544617" cy="19442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79388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hangingPunct="0">
                <a:spcAft>
                  <a:spcPts val="600"/>
                </a:spcAft>
                <a:buClr>
                  <a:srgbClr val="333399"/>
                </a:buClr>
              </a:pPr>
              <a:r>
                <a:rPr lang="en-US" altLang="fr-FR" sz="1400" dirty="0">
                  <a:solidFill>
                    <a:srgbClr val="0093D3"/>
                  </a:solidFill>
                  <a:latin typeface="Verdana" pitchFamily="34" charset="0"/>
                </a:rPr>
                <a:t>2008: Definition of an innovative MSR concept based on a fast neutron spectrum, and called </a:t>
              </a:r>
              <a:r>
                <a:rPr lang="en-US" altLang="fr-FR" sz="1400" b="1" dirty="0">
                  <a:solidFill>
                    <a:srgbClr val="0093D3"/>
                  </a:solidFill>
                  <a:latin typeface="Verdana" pitchFamily="34" charset="0"/>
                </a:rPr>
                <a:t>MSFR (Molten Salt Fast Reactor)</a:t>
              </a:r>
              <a:r>
                <a:rPr lang="en-US" altLang="fr-FR" sz="1400" dirty="0">
                  <a:solidFill>
                    <a:srgbClr val="0093D3"/>
                  </a:solidFill>
                  <a:latin typeface="Verdana" pitchFamily="34" charset="0"/>
                </a:rPr>
                <a:t> by the GIF Policy Group</a:t>
              </a:r>
              <a:endParaRPr lang="en-US" altLang="fr-FR" sz="1050" dirty="0">
                <a:solidFill>
                  <a:srgbClr val="004B84"/>
                </a:solidFill>
                <a:latin typeface="Verdana" pitchFamily="34" charset="0"/>
              </a:endParaRPr>
            </a:p>
            <a:p>
              <a:pPr lvl="2" eaLnBrk="0" hangingPunct="0">
                <a:spcAft>
                  <a:spcPts val="500"/>
                </a:spcAft>
                <a:buClr>
                  <a:srgbClr val="002060"/>
                </a:buClr>
                <a:buSzPct val="120000"/>
                <a:buFont typeface="Wingdings" pitchFamily="2" charset="2"/>
                <a:buChar char="Ø"/>
              </a:pPr>
              <a:r>
                <a:rPr lang="en-US" altLang="fr-FR" sz="1300" b="1" dirty="0">
                  <a:latin typeface="Verdana" pitchFamily="34" charset="0"/>
                </a:rPr>
                <a:t> All feedback thermal coefficients negative</a:t>
              </a:r>
            </a:p>
            <a:p>
              <a:pPr lvl="2" eaLnBrk="0" hangingPunct="0">
                <a:spcAft>
                  <a:spcPts val="500"/>
                </a:spcAft>
                <a:buClr>
                  <a:srgbClr val="002060"/>
                </a:buClr>
                <a:buSzPct val="120000"/>
                <a:buFont typeface="Wingdings" pitchFamily="2" charset="2"/>
                <a:buChar char="Ø"/>
              </a:pPr>
              <a:r>
                <a:rPr lang="en-US" altLang="fr-FR" sz="1300" b="1" dirty="0">
                  <a:latin typeface="Verdana" pitchFamily="34" charset="0"/>
                </a:rPr>
                <a:t> No solid material in the high flux area: reduction of the waste production of irradiated structural elements  and less in core maintenance operations</a:t>
              </a:r>
            </a:p>
            <a:p>
              <a:pPr lvl="2" eaLnBrk="0" hangingPunct="0">
                <a:spcAft>
                  <a:spcPts val="500"/>
                </a:spcAft>
                <a:buClr>
                  <a:srgbClr val="002060"/>
                </a:buClr>
                <a:buSzPct val="120000"/>
                <a:buFont typeface="Wingdings" pitchFamily="2" charset="2"/>
                <a:buChar char="Ø"/>
              </a:pPr>
              <a:r>
                <a:rPr lang="en-US" altLang="fr-FR" sz="1300" b="1" dirty="0">
                  <a:latin typeface="Verdana" pitchFamily="34" charset="0"/>
                </a:rPr>
                <a:t>Good breeding of the fissile matter thanks to the fast neutron spectrum</a:t>
              </a:r>
            </a:p>
            <a:p>
              <a:pPr lvl="2" eaLnBrk="0" hangingPunct="0">
                <a:spcAft>
                  <a:spcPts val="500"/>
                </a:spcAft>
                <a:buClr>
                  <a:srgbClr val="002060"/>
                </a:buClr>
                <a:buSzPct val="120000"/>
                <a:buFont typeface="Wingdings" pitchFamily="2" charset="2"/>
                <a:buChar char="Ø"/>
              </a:pPr>
              <a:r>
                <a:rPr lang="en-US" altLang="fr-FR" sz="1300" b="1" dirty="0">
                  <a:latin typeface="Verdana" pitchFamily="34" charset="0"/>
                </a:rPr>
                <a:t> Actinides burning improved thanks to the fast neutron spectrum</a:t>
              </a:r>
            </a:p>
          </p:txBody>
        </p:sp>
        <p:sp>
          <p:nvSpPr>
            <p:cNvPr id="48" name="Croix 47"/>
            <p:cNvSpPr>
              <a:spLocks noChangeArrowheads="1"/>
            </p:cNvSpPr>
            <p:nvPr/>
          </p:nvSpPr>
          <p:spPr bwMode="auto">
            <a:xfrm>
              <a:off x="3719737" y="2636911"/>
              <a:ext cx="333375" cy="369888"/>
            </a:xfrm>
            <a:prstGeom prst="plus">
              <a:avLst>
                <a:gd name="adj" fmla="val 36574"/>
              </a:avLst>
            </a:prstGeom>
            <a:solidFill>
              <a:schemeClr val="bg1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>
              <a:outerShdw dist="63500" dir="8280003" rotWithShape="0">
                <a:srgbClr val="808080">
                  <a:alpha val="56999"/>
                </a:srgb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en-GB"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1877" y="2860290"/>
              <a:ext cx="4426080" cy="4682134"/>
            </a:xfrm>
            <a:prstGeom prst="rect">
              <a:avLst/>
            </a:prstGeom>
          </p:spPr>
        </p:pic>
      </p:grpSp>
      <p:sp>
        <p:nvSpPr>
          <p:cNvPr id="47" name="Flèche droite à entaille 46"/>
          <p:cNvSpPr/>
          <p:nvPr/>
        </p:nvSpPr>
        <p:spPr bwMode="auto">
          <a:xfrm rot="5400000">
            <a:off x="4621344" y="3408174"/>
            <a:ext cx="561608" cy="371480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8" name="Espace réservé du numéro de diapositive 1"/>
          <p:cNvSpPr txBox="1">
            <a:spLocks/>
          </p:cNvSpPr>
          <p:nvPr/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0" latinLnBrk="0" hangingPunct="0">
              <a:defRPr sz="1600" b="1" kern="12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dirty="0" smtClean="0"/>
              <a:t>16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6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7492" y="1112212"/>
            <a:ext cx="2853570" cy="241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" name="Rectangle 6"/>
          <p:cNvSpPr>
            <a:spLocks noChangeArrowheads="1"/>
          </p:cNvSpPr>
          <p:nvPr/>
        </p:nvSpPr>
        <p:spPr bwMode="auto">
          <a:xfrm>
            <a:off x="625475" y="523022"/>
            <a:ext cx="66246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en-US" sz="1600" b="1" dirty="0">
                <a:solidFill>
                  <a:srgbClr val="00B0F0"/>
                </a:solidFill>
                <a:ea typeface="MS PGothic" pitchFamily="34" charset="-128"/>
              </a:rPr>
              <a:t>European Project “</a:t>
            </a:r>
            <a:r>
              <a:rPr lang="en-US" sz="1600" b="1" dirty="0">
                <a:solidFill>
                  <a:srgbClr val="003385"/>
                </a:solidFill>
                <a:ea typeface="MS PGothic" pitchFamily="34" charset="-128"/>
              </a:rPr>
              <a:t>EVOL</a:t>
            </a:r>
            <a:r>
              <a:rPr lang="en-US" sz="1600" b="1" dirty="0">
                <a:solidFill>
                  <a:srgbClr val="00B0F0"/>
                </a:solidFill>
                <a:ea typeface="MS PGothic" pitchFamily="34" charset="-128"/>
              </a:rPr>
              <a:t>” </a:t>
            </a:r>
            <a:r>
              <a:rPr lang="en-US" sz="1600" b="1" dirty="0">
                <a:solidFill>
                  <a:srgbClr val="003385"/>
                </a:solidFill>
                <a:ea typeface="MS PGothic" pitchFamily="34" charset="-128"/>
              </a:rPr>
              <a:t>E</a:t>
            </a:r>
            <a:r>
              <a:rPr lang="en-US" sz="1600" b="1" dirty="0">
                <a:solidFill>
                  <a:srgbClr val="00B0F0"/>
                </a:solidFill>
                <a:ea typeface="MS PGothic" pitchFamily="34" charset="-128"/>
              </a:rPr>
              <a:t>valuation and </a:t>
            </a:r>
            <a:r>
              <a:rPr lang="en-US" sz="1600" b="1" dirty="0">
                <a:solidFill>
                  <a:srgbClr val="003385"/>
                </a:solidFill>
                <a:ea typeface="MS PGothic" pitchFamily="34" charset="-128"/>
              </a:rPr>
              <a:t>V</a:t>
            </a:r>
            <a:r>
              <a:rPr lang="en-US" sz="1600" b="1" dirty="0">
                <a:solidFill>
                  <a:srgbClr val="00B0F0"/>
                </a:solidFill>
                <a:ea typeface="MS PGothic" pitchFamily="34" charset="-128"/>
              </a:rPr>
              <a:t>iability </a:t>
            </a:r>
            <a:r>
              <a:rPr lang="en-US" sz="1600" b="1" dirty="0">
                <a:solidFill>
                  <a:srgbClr val="003385"/>
                </a:solidFill>
                <a:ea typeface="MS PGothic" pitchFamily="34" charset="-128"/>
              </a:rPr>
              <a:t>O</a:t>
            </a:r>
            <a:r>
              <a:rPr lang="en-US" sz="1600" b="1" dirty="0">
                <a:solidFill>
                  <a:srgbClr val="00B0F0"/>
                </a:solidFill>
                <a:ea typeface="MS PGothic" pitchFamily="34" charset="-128"/>
              </a:rPr>
              <a:t>f </a:t>
            </a:r>
            <a:r>
              <a:rPr lang="en-US" sz="1600" b="1" dirty="0">
                <a:solidFill>
                  <a:srgbClr val="003385"/>
                </a:solidFill>
                <a:ea typeface="MS PGothic" pitchFamily="34" charset="-128"/>
              </a:rPr>
              <a:t>L</a:t>
            </a:r>
            <a:r>
              <a:rPr lang="en-US" sz="1600" b="1" dirty="0">
                <a:solidFill>
                  <a:srgbClr val="00B0F0"/>
                </a:solidFill>
                <a:ea typeface="MS PGothic" pitchFamily="34" charset="-128"/>
              </a:rPr>
              <a:t>iquid fuel fast reactor - </a:t>
            </a:r>
            <a:r>
              <a:rPr lang="en-US" sz="1600" b="1" i="1" dirty="0">
                <a:solidFill>
                  <a:srgbClr val="003399"/>
                </a:solidFill>
                <a:ea typeface="MS PGothic" pitchFamily="34" charset="-128"/>
              </a:rPr>
              <a:t>FP7 (2011-2013): </a:t>
            </a:r>
            <a:r>
              <a:rPr lang="en-US" sz="1600" b="1" i="1" dirty="0" err="1">
                <a:solidFill>
                  <a:srgbClr val="003399"/>
                </a:solidFill>
                <a:ea typeface="MS PGothic" pitchFamily="34" charset="-128"/>
              </a:rPr>
              <a:t>Euratom</a:t>
            </a:r>
            <a:r>
              <a:rPr lang="en-US" sz="1600" b="1" i="1" dirty="0">
                <a:solidFill>
                  <a:srgbClr val="003399"/>
                </a:solidFill>
                <a:ea typeface="MS PGothic" pitchFamily="34" charset="-128"/>
              </a:rPr>
              <a:t>/</a:t>
            </a:r>
            <a:r>
              <a:rPr lang="en-US" sz="1600" b="1" i="1" dirty="0" err="1">
                <a:solidFill>
                  <a:srgbClr val="003399"/>
                </a:solidFill>
                <a:ea typeface="MS PGothic" pitchFamily="34" charset="-128"/>
              </a:rPr>
              <a:t>Rosatom</a:t>
            </a:r>
            <a:r>
              <a:rPr lang="en-US" sz="1600" b="1" i="1" dirty="0">
                <a:solidFill>
                  <a:srgbClr val="003399"/>
                </a:solidFill>
                <a:ea typeface="MS PGothic" pitchFamily="34" charset="-128"/>
              </a:rPr>
              <a:t> cooperation </a:t>
            </a:r>
          </a:p>
        </p:txBody>
      </p:sp>
      <p:sp>
        <p:nvSpPr>
          <p:cNvPr id="17415" name="Rectangle 4"/>
          <p:cNvSpPr>
            <a:spLocks noChangeArrowheads="1"/>
          </p:cNvSpPr>
          <p:nvPr/>
        </p:nvSpPr>
        <p:spPr bwMode="auto">
          <a:xfrm>
            <a:off x="626046" y="-53217"/>
            <a:ext cx="67198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29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333399"/>
              </a:buClr>
            </a:pPr>
            <a:r>
              <a:rPr lang="en-US" altLang="fr-FR" sz="2800" dirty="0">
                <a:solidFill>
                  <a:srgbClr val="003385"/>
                </a:solidFill>
                <a:latin typeface="+mj-lt"/>
                <a:cs typeface="Arial" pitchFamily="34" charset="0"/>
              </a:rPr>
              <a:t>MSFR and the European project EVOL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815320" y="4566676"/>
            <a:ext cx="593140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European Partners: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France (CNRS: Coordinator, Grenoble INP , INOPRO,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Aubert&amp;Duval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), Netherlands (Technical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Univ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Delft), Germany (ITU, KIT-G, HZDR), Italy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Politecnico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di Torino), UK (Oxford), Hungary (Tech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Univ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Budapest)     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+ 2 observers since 2012: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Politecnico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di Milano and Paul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Scherrer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Institute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959336" y="5472002"/>
            <a:ext cx="5472608" cy="8925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Coupled to the MARS (Minor Actinides Recycling in Molten Salt) project of ROSATOM  (2011-2013)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Partners: RIAR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Dimitrovgrad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), KI (Moscow), VNIITF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Snezinsk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), IHTE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Ekateriburg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), VNIKHT (Moscow) et MUCATEX (Moscow)</a:t>
            </a:r>
          </a:p>
        </p:txBody>
      </p:sp>
      <p:cxnSp>
        <p:nvCxnSpPr>
          <p:cNvPr id="26" name="Connecteur droit 12"/>
          <p:cNvCxnSpPr>
            <a:cxnSpLocks noChangeShapeType="1"/>
          </p:cNvCxnSpPr>
          <p:nvPr/>
        </p:nvCxnSpPr>
        <p:spPr bwMode="auto">
          <a:xfrm flipV="1">
            <a:off x="584200" y="451609"/>
            <a:ext cx="7289800" cy="15875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oupe 4"/>
          <p:cNvGrpSpPr/>
          <p:nvPr/>
        </p:nvGrpSpPr>
        <p:grpSpPr>
          <a:xfrm>
            <a:off x="9768036" y="4285409"/>
            <a:ext cx="1482338" cy="2111367"/>
            <a:chOff x="6300788" y="3356992"/>
            <a:chExt cx="2592387" cy="3390900"/>
          </a:xfrm>
        </p:grpSpPr>
        <p:grpSp>
          <p:nvGrpSpPr>
            <p:cNvPr id="3" name="Groupe 2"/>
            <p:cNvGrpSpPr>
              <a:grpSpLocks/>
            </p:cNvGrpSpPr>
            <p:nvPr/>
          </p:nvGrpSpPr>
          <p:grpSpPr bwMode="auto">
            <a:xfrm>
              <a:off x="6300788" y="3356992"/>
              <a:ext cx="2592387" cy="3390900"/>
              <a:chOff x="5508104" y="3284984"/>
              <a:chExt cx="2592288" cy="3390265"/>
            </a:xfrm>
          </p:grpSpPr>
          <p:pic>
            <p:nvPicPr>
              <p:cNvPr id="17418" name="Image 190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8104" y="3429000"/>
                <a:ext cx="2592288" cy="32462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ZoneTexte 1"/>
              <p:cNvSpPr txBox="1"/>
              <p:nvPr/>
            </p:nvSpPr>
            <p:spPr>
              <a:xfrm>
                <a:off x="5508104" y="3284984"/>
                <a:ext cx="572436" cy="49420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baseline="300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  <a:ea typeface="MS PGothic" pitchFamily="34" charset="-128"/>
                    <a:sym typeface="Symbol"/>
                  </a:rPr>
                  <a:t></a:t>
                </a:r>
                <a:r>
                  <a:rPr lang="en-US" sz="1400" b="1" dirty="0">
                    <a:solidFill>
                      <a:schemeClr val="bg2">
                        <a:lumMod val="60000"/>
                        <a:lumOff val="40000"/>
                      </a:schemeClr>
                    </a:solidFill>
                    <a:ea typeface="MS PGothic" pitchFamily="34" charset="-128"/>
                  </a:rPr>
                  <a:t>C</a:t>
                </a:r>
              </a:p>
            </p:txBody>
          </p:sp>
        </p:grpSp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4248" y="6309320"/>
              <a:ext cx="960107" cy="360040"/>
            </a:xfrm>
            <a:prstGeom prst="rect">
              <a:avLst/>
            </a:prstGeom>
          </p:spPr>
        </p:pic>
      </p:grpSp>
      <p:pic>
        <p:nvPicPr>
          <p:cNvPr id="29" name="Image 2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775" y="3524047"/>
            <a:ext cx="1896981" cy="2265219"/>
          </a:xfrm>
          <a:prstGeom prst="rect">
            <a:avLst/>
          </a:prstGeom>
        </p:spPr>
      </p:pic>
      <p:sp>
        <p:nvSpPr>
          <p:cNvPr id="31" name="Flèche courbée vers la droite 30"/>
          <p:cNvSpPr/>
          <p:nvPr/>
        </p:nvSpPr>
        <p:spPr bwMode="auto">
          <a:xfrm flipH="1">
            <a:off x="9122991" y="3545267"/>
            <a:ext cx="473483" cy="1216025"/>
          </a:xfrm>
          <a:prstGeom prst="curvedRight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en-US" sz="1600" dirty="0">
              <a:latin typeface="Comic Sans MS" pitchFamily="66" charset="0"/>
            </a:endParaRP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986087" y="1107970"/>
            <a:ext cx="5643025" cy="523220"/>
          </a:xfrm>
          <a:prstGeom prst="rect">
            <a:avLst/>
          </a:prstGeom>
          <a:ln>
            <a:solidFill>
              <a:srgbClr val="000099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  <a:ea typeface="MS PGothic" pitchFamily="34" charset="-128"/>
              </a:rPr>
              <a:t>Objective : </a:t>
            </a:r>
            <a:r>
              <a:rPr lang="en-GB" sz="1400" dirty="0">
                <a:solidFill>
                  <a:schemeClr val="accent5">
                    <a:lumMod val="50000"/>
                  </a:schemeClr>
                </a:solidFill>
              </a:rPr>
              <a:t>to propose a design of MSFR given the best system configuration issued from physical, chemical and material studies</a:t>
            </a:r>
            <a:endParaRPr lang="fr-FR" sz="1400" b="1" dirty="0">
              <a:solidFill>
                <a:schemeClr val="accent5">
                  <a:lumMod val="50000"/>
                </a:schemeClr>
              </a:solidFill>
              <a:ea typeface="MS PGothic" pitchFamily="34" charset="-128"/>
            </a:endParaRPr>
          </a:p>
        </p:txBody>
      </p:sp>
      <p:grpSp>
        <p:nvGrpSpPr>
          <p:cNvPr id="36" name="Groupe 35"/>
          <p:cNvGrpSpPr/>
          <p:nvPr/>
        </p:nvGrpSpPr>
        <p:grpSpPr>
          <a:xfrm>
            <a:off x="1565143" y="1828051"/>
            <a:ext cx="5305114" cy="907941"/>
            <a:chOff x="851062" y="3817203"/>
            <a:chExt cx="5305114" cy="907941"/>
          </a:xfrm>
        </p:grpSpPr>
        <p:pic>
          <p:nvPicPr>
            <p:cNvPr id="37" name="Image 36" descr="logo EVOL2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51062" y="3844114"/>
              <a:ext cx="984634" cy="742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ctangle 11"/>
            <p:cNvSpPr>
              <a:spLocks noChangeArrowheads="1"/>
            </p:cNvSpPr>
            <p:nvPr/>
          </p:nvSpPr>
          <p:spPr bwMode="auto">
            <a:xfrm>
              <a:off x="1907705" y="3817203"/>
              <a:ext cx="4248471" cy="815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sz="1400" b="1" u="sng" dirty="0">
                  <a:solidFill>
                    <a:srgbClr val="003399"/>
                  </a:solidFill>
                </a:rPr>
                <a:t>WP2: Design and Safety</a:t>
              </a:r>
              <a:r>
                <a:rPr lang="en-US" sz="1400" b="1" dirty="0">
                  <a:solidFill>
                    <a:srgbClr val="003399"/>
                  </a:solidFill>
                </a:rPr>
                <a:t> </a:t>
              </a:r>
            </a:p>
            <a:p>
              <a:pPr>
                <a:spcAft>
                  <a:spcPts val="300"/>
                </a:spcAft>
              </a:pPr>
              <a:r>
                <a:rPr lang="en-US" sz="1400" b="1" dirty="0">
                  <a:solidFill>
                    <a:srgbClr val="003399"/>
                  </a:solidFill>
                </a:rPr>
                <a:t>WP3: Fuel Salt Chemistry and Reprocessing</a:t>
              </a:r>
              <a:endParaRPr lang="en-US" sz="1400" b="1" u="sng" dirty="0">
                <a:solidFill>
                  <a:srgbClr val="003399"/>
                </a:solidFill>
              </a:endParaRPr>
            </a:p>
            <a:p>
              <a:pPr>
                <a:spcAft>
                  <a:spcPts val="300"/>
                </a:spcAft>
              </a:pPr>
              <a:r>
                <a:rPr lang="en-US" sz="1400" b="1" dirty="0">
                  <a:solidFill>
                    <a:srgbClr val="003399"/>
                  </a:solidFill>
                </a:rPr>
                <a:t>WP4: Structural Materials</a:t>
              </a:r>
            </a:p>
          </p:txBody>
        </p:sp>
        <p:sp>
          <p:nvSpPr>
            <p:cNvPr id="39" name="Accolade fermante 38"/>
            <p:cNvSpPr>
              <a:spLocks/>
            </p:cNvSpPr>
            <p:nvPr/>
          </p:nvSpPr>
          <p:spPr bwMode="auto">
            <a:xfrm flipH="1">
              <a:off x="1828788" y="3873150"/>
              <a:ext cx="144016" cy="851994"/>
            </a:xfrm>
            <a:prstGeom prst="rightBrace">
              <a:avLst>
                <a:gd name="adj1" fmla="val 70843"/>
                <a:gd name="adj2" fmla="val 50000"/>
              </a:avLst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>
              <a:outerShdw dist="63500" dir="8280003" rotWithShape="0">
                <a:srgbClr val="808080">
                  <a:alpha val="56999"/>
                </a:srgb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en-GB" dirty="0"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</p:grpSp>
      <p:sp>
        <p:nvSpPr>
          <p:cNvPr id="40" name="Flèche droite à entaille 183"/>
          <p:cNvSpPr>
            <a:spLocks noChangeArrowheads="1"/>
          </p:cNvSpPr>
          <p:nvPr/>
        </p:nvSpPr>
        <p:spPr bwMode="auto">
          <a:xfrm>
            <a:off x="982369" y="2087920"/>
            <a:ext cx="487288" cy="291877"/>
          </a:xfrm>
          <a:prstGeom prst="notchedRightArrow">
            <a:avLst>
              <a:gd name="adj1" fmla="val 50000"/>
              <a:gd name="adj2" fmla="val 50045"/>
            </a:avLst>
          </a:prstGeom>
          <a:solidFill>
            <a:schemeClr val="bg1"/>
          </a:solidFill>
          <a:ln w="9525" algn="ctr">
            <a:solidFill>
              <a:srgbClr val="00339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/>
            <a:endParaRPr lang="en-US" altLang="fr-FR"/>
          </a:p>
        </p:txBody>
      </p:sp>
      <p:sp>
        <p:nvSpPr>
          <p:cNvPr id="41" name="Rectangle 40"/>
          <p:cNvSpPr/>
          <p:nvPr/>
        </p:nvSpPr>
        <p:spPr>
          <a:xfrm>
            <a:off x="941341" y="2837703"/>
            <a:ext cx="5527211" cy="1577355"/>
          </a:xfrm>
          <a:prstGeom prst="rect">
            <a:avLst/>
          </a:prstGeom>
          <a:gradFill flip="none" rotWithShape="1">
            <a:gsLst>
              <a:gs pos="0">
                <a:srgbClr val="003399">
                  <a:tint val="66000"/>
                  <a:satMod val="160000"/>
                </a:srgbClr>
              </a:gs>
              <a:gs pos="50000">
                <a:srgbClr val="003399">
                  <a:tint val="44500"/>
                  <a:satMod val="160000"/>
                </a:srgbClr>
              </a:gs>
              <a:gs pos="100000">
                <a:srgbClr val="003399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Examples of outputs of the project: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Optimized toroidal shape of the core</a:t>
            </a:r>
          </a:p>
          <a:p>
            <a:pPr>
              <a:spcAft>
                <a:spcPts val="300"/>
              </a:spcAft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Neutronic benchmark (comparison tools/ nuclear databases)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Proposal for an optimized initial fuel salt composition</a:t>
            </a:r>
          </a:p>
          <a:p>
            <a:pPr>
              <a:spcAft>
                <a:spcPts val="300"/>
              </a:spcAft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First developments of a safety assessment method for MSR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Recommendations for the choice of the core structural materials</a:t>
            </a:r>
          </a:p>
        </p:txBody>
      </p:sp>
      <p:sp>
        <p:nvSpPr>
          <p:cNvPr id="24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17</a:t>
            </a:r>
            <a:endParaRPr lang="fr-BE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47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930400" y="1711744"/>
            <a:ext cx="531772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Fission Products Extraction: Motivations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sz="1900" dirty="0">
                <a:latin typeface="Calibri" pitchFamily="34" charset="0"/>
              </a:rPr>
              <a:t> Control physicochemical properties of the salt (control deposit, erosion and corrosion phenomena)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sz="1900" dirty="0">
                <a:latin typeface="Calibri" pitchFamily="34" charset="0"/>
              </a:rPr>
              <a:t> Keep good neutronic properties</a:t>
            </a:r>
          </a:p>
        </p:txBody>
      </p:sp>
      <p:grpSp>
        <p:nvGrpSpPr>
          <p:cNvPr id="581636" name="Group 458"/>
          <p:cNvGrpSpPr>
            <a:grpSpLocks/>
          </p:cNvGrpSpPr>
          <p:nvPr/>
        </p:nvGrpSpPr>
        <p:grpSpPr bwMode="auto">
          <a:xfrm>
            <a:off x="5872164" y="2053046"/>
            <a:ext cx="4471987" cy="4281487"/>
            <a:chOff x="2739" y="1187"/>
            <a:chExt cx="2817" cy="2697"/>
          </a:xfrm>
        </p:grpSpPr>
        <p:pic>
          <p:nvPicPr>
            <p:cNvPr id="581638" name="Image 1" descr="Capture d’écran 2012-04-23 à 09.01.43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8" y="1599"/>
              <a:ext cx="2798" cy="2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1639" name="Flèche vers le haut 13"/>
            <p:cNvSpPr>
              <a:spLocks noChangeArrowheads="1"/>
            </p:cNvSpPr>
            <p:nvPr/>
          </p:nvSpPr>
          <p:spPr bwMode="auto">
            <a:xfrm>
              <a:off x="3290" y="3402"/>
              <a:ext cx="77" cy="278"/>
            </a:xfrm>
            <a:prstGeom prst="upArrow">
              <a:avLst>
                <a:gd name="adj1" fmla="val 50000"/>
                <a:gd name="adj2" fmla="val 4971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fr-FR">
                <a:latin typeface="Century Gothic" panose="020B0502020202020204" pitchFamily="34" charset="0"/>
              </a:endParaRPr>
            </a:p>
          </p:txBody>
        </p:sp>
        <p:sp>
          <p:nvSpPr>
            <p:cNvPr id="581640" name="ZoneTexte 14"/>
            <p:cNvSpPr txBox="1">
              <a:spLocks noChangeArrowheads="1"/>
            </p:cNvSpPr>
            <p:nvPr/>
          </p:nvSpPr>
          <p:spPr bwMode="auto">
            <a:xfrm>
              <a:off x="2933" y="3652"/>
              <a:ext cx="101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fr-FR" altLang="fr-FR"/>
                <a:t>Gas injection</a:t>
              </a:r>
            </a:p>
          </p:txBody>
        </p:sp>
        <p:sp>
          <p:nvSpPr>
            <p:cNvPr id="8" name="Flèche vers le haut 15"/>
            <p:cNvSpPr>
              <a:spLocks noChangeArrowheads="1"/>
            </p:cNvSpPr>
            <p:nvPr/>
          </p:nvSpPr>
          <p:spPr bwMode="auto">
            <a:xfrm>
              <a:off x="3266" y="1916"/>
              <a:ext cx="79" cy="204"/>
            </a:xfrm>
            <a:prstGeom prst="upArrow">
              <a:avLst>
                <a:gd name="adj1" fmla="val 50000"/>
                <a:gd name="adj2" fmla="val 499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orthographicFront">
                <a:rot lat="0" lon="0" rev="2100000"/>
              </a:camera>
              <a:lightRig rig="threePt" dir="t"/>
            </a:scene3d>
          </p:spPr>
          <p:txBody>
            <a:bodyPr/>
            <a:lstStyle/>
            <a:p>
              <a:pPr eaLnBrk="0" hangingPunct="0">
                <a:defRPr/>
              </a:pPr>
              <a:endParaRPr lang="en-GB"/>
            </a:p>
          </p:txBody>
        </p:sp>
        <p:sp>
          <p:nvSpPr>
            <p:cNvPr id="581642" name="ZoneTexte 16"/>
            <p:cNvSpPr txBox="1">
              <a:spLocks noChangeArrowheads="1"/>
            </p:cNvSpPr>
            <p:nvPr/>
          </p:nvSpPr>
          <p:spPr bwMode="auto">
            <a:xfrm>
              <a:off x="3968" y="1187"/>
              <a:ext cx="140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fr-FR" altLang="fr-FR" sz="1700" dirty="0"/>
                <a:t>P</a:t>
              </a:r>
              <a:r>
                <a:rPr lang="en-US" altLang="fr-FR" sz="1700" dirty="0" err="1"/>
                <a:t>rocessing</a:t>
              </a:r>
              <a:r>
                <a:rPr lang="fr-FR" altLang="fr-FR" sz="1700" dirty="0"/>
                <a:t> by batch of 10-40 l per </a:t>
              </a:r>
              <a:r>
                <a:rPr lang="fr-FR" altLang="fr-FR" sz="1700" dirty="0" err="1"/>
                <a:t>day</a:t>
              </a:r>
              <a:endParaRPr lang="fr-FR" altLang="fr-FR" sz="1700" dirty="0"/>
            </a:p>
          </p:txBody>
        </p:sp>
        <p:sp>
          <p:nvSpPr>
            <p:cNvPr id="581643" name="Flèche vers le haut 13"/>
            <p:cNvSpPr>
              <a:spLocks noChangeArrowheads="1"/>
            </p:cNvSpPr>
            <p:nvPr/>
          </p:nvSpPr>
          <p:spPr bwMode="auto">
            <a:xfrm>
              <a:off x="4452" y="1556"/>
              <a:ext cx="110" cy="146"/>
            </a:xfrm>
            <a:prstGeom prst="upArrow">
              <a:avLst>
                <a:gd name="adj1" fmla="val 50000"/>
                <a:gd name="adj2" fmla="val 49054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fr-FR">
                <a:latin typeface="Century Gothic" panose="020B0502020202020204" pitchFamily="34" charset="0"/>
              </a:endParaRPr>
            </a:p>
          </p:txBody>
        </p:sp>
        <p:sp>
          <p:nvSpPr>
            <p:cNvPr id="581644" name="ZoneTexte 16"/>
            <p:cNvSpPr txBox="1">
              <a:spLocks noChangeArrowheads="1"/>
            </p:cNvSpPr>
            <p:nvPr/>
          </p:nvSpPr>
          <p:spPr bwMode="auto">
            <a:xfrm>
              <a:off x="2739" y="1587"/>
              <a:ext cx="70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fr-FR" altLang="fr-FR" sz="1700" dirty="0" err="1"/>
                <a:t>Gas</a:t>
              </a:r>
              <a:r>
                <a:rPr lang="fr-FR" altLang="fr-FR" sz="1700" dirty="0"/>
                <a:t> extraction</a:t>
              </a:r>
            </a:p>
          </p:txBody>
        </p:sp>
        <p:grpSp>
          <p:nvGrpSpPr>
            <p:cNvPr id="581645" name="Grouper 4"/>
            <p:cNvGrpSpPr>
              <a:grpSpLocks/>
            </p:cNvGrpSpPr>
            <p:nvPr/>
          </p:nvGrpSpPr>
          <p:grpSpPr bwMode="auto">
            <a:xfrm>
              <a:off x="3700" y="2019"/>
              <a:ext cx="1373" cy="1293"/>
              <a:chOff x="3262655" y="2430876"/>
              <a:chExt cx="2704915" cy="2656714"/>
            </a:xfrm>
          </p:grpSpPr>
          <p:grpSp>
            <p:nvGrpSpPr>
              <p:cNvPr id="581652" name="Ellipse 13"/>
              <p:cNvGrpSpPr>
                <a:grpSpLocks/>
              </p:cNvGrpSpPr>
              <p:nvPr/>
            </p:nvGrpSpPr>
            <p:grpSpPr bwMode="auto">
              <a:xfrm>
                <a:off x="3499670" y="4976536"/>
                <a:ext cx="204238" cy="213182"/>
                <a:chOff x="5626608" y="5541264"/>
                <a:chExt cx="164592" cy="164592"/>
              </a:xfrm>
            </p:grpSpPr>
            <p:pic>
              <p:nvPicPr>
                <p:cNvPr id="582022" name="Ellipse 13"/>
                <p:cNvPicPr>
                  <a:picLocks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26608" y="5541264"/>
                  <a:ext cx="164592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2023" name="Text Box 18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5697884" y="5587063"/>
                  <a:ext cx="26052" cy="24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53" name="Ellipse 14"/>
              <p:cNvGrpSpPr>
                <a:grpSpLocks/>
              </p:cNvGrpSpPr>
              <p:nvPr/>
            </p:nvGrpSpPr>
            <p:grpSpPr bwMode="auto">
              <a:xfrm>
                <a:off x="3598007" y="4984432"/>
                <a:ext cx="204238" cy="221077"/>
                <a:chOff x="5705856" y="5547360"/>
                <a:chExt cx="164592" cy="170688"/>
              </a:xfrm>
            </p:grpSpPr>
            <p:pic>
              <p:nvPicPr>
                <p:cNvPr id="582020" name="Ellipse 14"/>
                <p:cNvPicPr>
                  <a:picLocks noChangeArrowheads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05856" y="5547360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2021" name="Text Box 21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5776355" y="5596877"/>
                  <a:ext cx="26052" cy="24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54" name="Ellipse 15"/>
              <p:cNvGrpSpPr>
                <a:grpSpLocks/>
              </p:cNvGrpSpPr>
              <p:nvPr/>
            </p:nvGrpSpPr>
            <p:grpSpPr bwMode="auto">
              <a:xfrm>
                <a:off x="3250046" y="4873893"/>
                <a:ext cx="204238" cy="221077"/>
                <a:chOff x="5425440" y="5462016"/>
                <a:chExt cx="164592" cy="170688"/>
              </a:xfrm>
            </p:grpSpPr>
            <p:pic>
              <p:nvPicPr>
                <p:cNvPr id="582018" name="Ellipse 15"/>
                <p:cNvPicPr>
                  <a:picLocks noChangeArrowheads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5440" y="5462016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2019" name="Text Box 24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5496634" y="5511914"/>
                  <a:ext cx="26052" cy="24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55" name="Ellipse 16"/>
              <p:cNvGrpSpPr>
                <a:grpSpLocks/>
              </p:cNvGrpSpPr>
              <p:nvPr/>
            </p:nvGrpSpPr>
            <p:grpSpPr bwMode="auto">
              <a:xfrm>
                <a:off x="3348383" y="4818624"/>
                <a:ext cx="204238" cy="221077"/>
                <a:chOff x="5504688" y="5419344"/>
                <a:chExt cx="164592" cy="170688"/>
              </a:xfrm>
            </p:grpSpPr>
            <p:pic>
              <p:nvPicPr>
                <p:cNvPr id="582016" name="Ellipse 16"/>
                <p:cNvPicPr>
                  <a:picLocks noChangeArrowheads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4688" y="5419344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2017" name="Text Box 27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5575105" y="5469437"/>
                  <a:ext cx="26052" cy="24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56" name="Ellipse 17"/>
              <p:cNvGrpSpPr>
                <a:grpSpLocks/>
              </p:cNvGrpSpPr>
              <p:nvPr/>
            </p:nvGrpSpPr>
            <p:grpSpPr bwMode="auto">
              <a:xfrm>
                <a:off x="3529928" y="4865997"/>
                <a:ext cx="204238" cy="221077"/>
                <a:chOff x="5650992" y="5455920"/>
                <a:chExt cx="164592" cy="170688"/>
              </a:xfrm>
            </p:grpSpPr>
            <p:pic>
              <p:nvPicPr>
                <p:cNvPr id="582014" name="Ellipse 17"/>
                <p:cNvPicPr>
                  <a:picLocks noChangeArrowheads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50992" y="5455920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2015" name="Text Box 30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5721801" y="5505397"/>
                  <a:ext cx="26052" cy="24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57" name="Ellipse 18"/>
              <p:cNvGrpSpPr>
                <a:grpSpLocks/>
              </p:cNvGrpSpPr>
              <p:nvPr/>
            </p:nvGrpSpPr>
            <p:grpSpPr bwMode="auto">
              <a:xfrm>
                <a:off x="3961096" y="3950106"/>
                <a:ext cx="204238" cy="221077"/>
                <a:chOff x="5998464" y="4748784"/>
                <a:chExt cx="164592" cy="170688"/>
              </a:xfrm>
            </p:grpSpPr>
            <p:pic>
              <p:nvPicPr>
                <p:cNvPr id="582012" name="Ellipse 18"/>
                <p:cNvPicPr>
                  <a:picLocks noChangeArrowheads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98464" y="4748784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2013" name="Text Box 33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6073039" y="4796252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58" name="Ellipse 19"/>
              <p:cNvGrpSpPr>
                <a:grpSpLocks/>
              </p:cNvGrpSpPr>
              <p:nvPr/>
            </p:nvGrpSpPr>
            <p:grpSpPr bwMode="auto">
              <a:xfrm>
                <a:off x="3771987" y="3760612"/>
                <a:ext cx="204238" cy="221077"/>
                <a:chOff x="5846064" y="4602480"/>
                <a:chExt cx="164592" cy="170688"/>
              </a:xfrm>
            </p:grpSpPr>
            <p:pic>
              <p:nvPicPr>
                <p:cNvPr id="582010" name="Ellipse 19"/>
                <p:cNvPicPr>
                  <a:picLocks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46064" y="4602480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2011" name="Text Box 36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5919539" y="4652444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59" name="Ellipse 20"/>
              <p:cNvGrpSpPr>
                <a:grpSpLocks/>
              </p:cNvGrpSpPr>
              <p:nvPr/>
            </p:nvGrpSpPr>
            <p:grpSpPr bwMode="auto">
              <a:xfrm>
                <a:off x="3635829" y="3926420"/>
                <a:ext cx="204238" cy="221077"/>
                <a:chOff x="5736336" y="4730496"/>
                <a:chExt cx="164592" cy="170688"/>
              </a:xfrm>
            </p:grpSpPr>
            <p:pic>
              <p:nvPicPr>
                <p:cNvPr id="582008" name="Ellipse 20"/>
                <p:cNvPicPr>
                  <a:picLocks noChangeArrowheads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36336" y="4730496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2009" name="Text Box 39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5806934" y="4776642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60" name="Ellipse 21"/>
              <p:cNvGrpSpPr>
                <a:grpSpLocks/>
              </p:cNvGrpSpPr>
              <p:nvPr/>
            </p:nvGrpSpPr>
            <p:grpSpPr bwMode="auto">
              <a:xfrm>
                <a:off x="4082126" y="3673760"/>
                <a:ext cx="211802" cy="213182"/>
                <a:chOff x="6096000" y="4535424"/>
                <a:chExt cx="170688" cy="164592"/>
              </a:xfrm>
            </p:grpSpPr>
            <p:pic>
              <p:nvPicPr>
                <p:cNvPr id="582006" name="Ellipse 21"/>
                <p:cNvPicPr>
                  <a:picLocks noChangeArrowheads="1"/>
                </p:cNvPicPr>
                <p:nvPr/>
              </p:nvPicPr>
              <p:blipFill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96000" y="4535424"/>
                  <a:ext cx="170688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2007" name="Text Box 42"/>
                <p:cNvSpPr txBox="1">
                  <a:spLocks noChangeArrowheads="1"/>
                </p:cNvSpPr>
                <p:nvPr/>
              </p:nvSpPr>
              <p:spPr bwMode="auto">
                <a:xfrm rot="7666708">
                  <a:off x="6172659" y="4582971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61" name="Ellipse 22"/>
              <p:cNvGrpSpPr>
                <a:grpSpLocks/>
              </p:cNvGrpSpPr>
              <p:nvPr/>
            </p:nvGrpSpPr>
            <p:grpSpPr bwMode="auto">
              <a:xfrm>
                <a:off x="4157769" y="3602700"/>
                <a:ext cx="204238" cy="221077"/>
                <a:chOff x="6156960" y="4480560"/>
                <a:chExt cx="164592" cy="170688"/>
              </a:xfrm>
            </p:grpSpPr>
            <p:pic>
              <p:nvPicPr>
                <p:cNvPr id="582004" name="Ellipse 22"/>
                <p:cNvPicPr>
                  <a:picLocks noChangeArrowheads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6960" y="4480560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2005" name="Text Box 45"/>
                <p:cNvSpPr txBox="1">
                  <a:spLocks noChangeArrowheads="1"/>
                </p:cNvSpPr>
                <p:nvPr/>
              </p:nvSpPr>
              <p:spPr bwMode="auto">
                <a:xfrm rot="7666708">
                  <a:off x="6228827" y="4529565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62" name="Ellipse 23"/>
              <p:cNvGrpSpPr>
                <a:grpSpLocks/>
              </p:cNvGrpSpPr>
              <p:nvPr/>
            </p:nvGrpSpPr>
            <p:grpSpPr bwMode="auto">
              <a:xfrm>
                <a:off x="3855195" y="3807985"/>
                <a:ext cx="211802" cy="221077"/>
                <a:chOff x="5913120" y="4639056"/>
                <a:chExt cx="170688" cy="170688"/>
              </a:xfrm>
            </p:grpSpPr>
            <p:pic>
              <p:nvPicPr>
                <p:cNvPr id="582002" name="Ellipse 23"/>
                <p:cNvPicPr>
                  <a:picLocks noChangeArrowheads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13120" y="4639056"/>
                  <a:ext cx="170688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2003" name="Text Box 48"/>
                <p:cNvSpPr txBox="1">
                  <a:spLocks noChangeArrowheads="1"/>
                </p:cNvSpPr>
                <p:nvPr/>
              </p:nvSpPr>
              <p:spPr bwMode="auto">
                <a:xfrm rot="7666708">
                  <a:off x="5987374" y="4689323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63" name="Ellipse 24"/>
              <p:cNvGrpSpPr>
                <a:grpSpLocks/>
              </p:cNvGrpSpPr>
              <p:nvPr/>
            </p:nvGrpSpPr>
            <p:grpSpPr bwMode="auto">
              <a:xfrm>
                <a:off x="3870324" y="3697447"/>
                <a:ext cx="211802" cy="221077"/>
                <a:chOff x="5925312" y="4553712"/>
                <a:chExt cx="170688" cy="170688"/>
              </a:xfrm>
            </p:grpSpPr>
            <p:pic>
              <p:nvPicPr>
                <p:cNvPr id="582000" name="Ellipse 24"/>
                <p:cNvPicPr>
                  <a:picLocks noChangeArrowheads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25312" y="4553712"/>
                  <a:ext cx="170688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2001" name="Text Box 51"/>
                <p:cNvSpPr txBox="1">
                  <a:spLocks noChangeArrowheads="1"/>
                </p:cNvSpPr>
                <p:nvPr/>
              </p:nvSpPr>
              <p:spPr bwMode="auto">
                <a:xfrm rot="7666708">
                  <a:off x="6000401" y="4603882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64" name="Ellipse 25"/>
              <p:cNvGrpSpPr>
                <a:grpSpLocks/>
              </p:cNvGrpSpPr>
              <p:nvPr/>
            </p:nvGrpSpPr>
            <p:grpSpPr bwMode="auto">
              <a:xfrm>
                <a:off x="4021611" y="3586908"/>
                <a:ext cx="204238" cy="213182"/>
                <a:chOff x="6047232" y="4468368"/>
                <a:chExt cx="164592" cy="164592"/>
              </a:xfrm>
            </p:grpSpPr>
            <p:pic>
              <p:nvPicPr>
                <p:cNvPr id="581998" name="Ellipse 25"/>
                <p:cNvPicPr>
                  <a:picLocks noChangeArrowheads="1"/>
                </p:cNvPicPr>
                <p:nvPr/>
              </p:nvPicPr>
              <p:blipFill>
                <a:blip r:embed="rId1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47232" y="4468368"/>
                  <a:ext cx="164592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99" name="Text Box 54"/>
                <p:cNvSpPr txBox="1">
                  <a:spLocks noChangeArrowheads="1"/>
                </p:cNvSpPr>
                <p:nvPr/>
              </p:nvSpPr>
              <p:spPr bwMode="auto">
                <a:xfrm rot="7666708">
                  <a:off x="6119935" y="4514830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65" name="Ellipse 26"/>
              <p:cNvGrpSpPr>
                <a:grpSpLocks/>
              </p:cNvGrpSpPr>
              <p:nvPr/>
            </p:nvGrpSpPr>
            <p:grpSpPr bwMode="auto">
              <a:xfrm>
                <a:off x="3983789" y="3318458"/>
                <a:ext cx="204238" cy="221077"/>
                <a:chOff x="6016752" y="4261104"/>
                <a:chExt cx="164592" cy="170688"/>
              </a:xfrm>
            </p:grpSpPr>
            <p:pic>
              <p:nvPicPr>
                <p:cNvPr id="581996" name="Ellipse 26"/>
                <p:cNvPicPr>
                  <a:picLocks noChangeArrowheads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16752" y="4261104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97" name="Text Box 57"/>
                <p:cNvSpPr txBox="1">
                  <a:spLocks noChangeArrowheads="1"/>
                </p:cNvSpPr>
                <p:nvPr/>
              </p:nvSpPr>
              <p:spPr bwMode="auto">
                <a:xfrm rot="7666708">
                  <a:off x="6090569" y="4311076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66" name="Ellipse 27"/>
              <p:cNvGrpSpPr>
                <a:grpSpLocks/>
              </p:cNvGrpSpPr>
              <p:nvPr/>
            </p:nvGrpSpPr>
            <p:grpSpPr bwMode="auto">
              <a:xfrm>
                <a:off x="3832502" y="3539535"/>
                <a:ext cx="211802" cy="221077"/>
                <a:chOff x="5894832" y="4431792"/>
                <a:chExt cx="170688" cy="170688"/>
              </a:xfrm>
            </p:grpSpPr>
            <p:pic>
              <p:nvPicPr>
                <p:cNvPr id="581994" name="Ellipse 27"/>
                <p:cNvPicPr>
                  <a:picLocks noChangeArrowheads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4832" y="4431792"/>
                  <a:ext cx="170688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95" name="Text Box 60"/>
                <p:cNvSpPr txBox="1">
                  <a:spLocks noChangeArrowheads="1"/>
                </p:cNvSpPr>
                <p:nvPr/>
              </p:nvSpPr>
              <p:spPr bwMode="auto">
                <a:xfrm rot="7666708">
                  <a:off x="5970469" y="4481398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67" name="Ellipse 28"/>
              <p:cNvGrpSpPr>
                <a:grpSpLocks/>
              </p:cNvGrpSpPr>
              <p:nvPr/>
            </p:nvGrpSpPr>
            <p:grpSpPr bwMode="auto">
              <a:xfrm>
                <a:off x="3900581" y="3468474"/>
                <a:ext cx="211802" cy="221077"/>
                <a:chOff x="5949696" y="4376928"/>
                <a:chExt cx="170688" cy="170688"/>
              </a:xfrm>
            </p:grpSpPr>
            <p:pic>
              <p:nvPicPr>
                <p:cNvPr id="581992" name="Ellipse 28"/>
                <p:cNvPicPr>
                  <a:picLocks noChangeArrowheads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49696" y="4376928"/>
                  <a:ext cx="170688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93" name="Text Box 63"/>
                <p:cNvSpPr txBox="1">
                  <a:spLocks noChangeArrowheads="1"/>
                </p:cNvSpPr>
                <p:nvPr/>
              </p:nvSpPr>
              <p:spPr bwMode="auto">
                <a:xfrm rot="7666708">
                  <a:off x="6026637" y="4427991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68" name="Ellipse 29"/>
              <p:cNvGrpSpPr>
                <a:grpSpLocks/>
              </p:cNvGrpSpPr>
              <p:nvPr/>
            </p:nvGrpSpPr>
            <p:grpSpPr bwMode="auto">
              <a:xfrm>
                <a:off x="3605571" y="3681656"/>
                <a:ext cx="204238" cy="213182"/>
                <a:chOff x="5711952" y="4541520"/>
                <a:chExt cx="164592" cy="164592"/>
              </a:xfrm>
            </p:grpSpPr>
            <p:pic>
              <p:nvPicPr>
                <p:cNvPr id="581990" name="Ellipse 29"/>
                <p:cNvPicPr>
                  <a:picLocks noChangeArrowheads="1"/>
                </p:cNvPicPr>
                <p:nvPr/>
              </p:nvPicPr>
              <p:blipFill>
                <a:blip r:embed="rId1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11952" y="4541520"/>
                  <a:ext cx="164592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91" name="Text Box 66"/>
                <p:cNvSpPr txBox="1">
                  <a:spLocks noChangeArrowheads="1"/>
                </p:cNvSpPr>
                <p:nvPr/>
              </p:nvSpPr>
              <p:spPr bwMode="auto">
                <a:xfrm rot="7666708">
                  <a:off x="5785183" y="4587750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69" name="Ellipse 30"/>
              <p:cNvGrpSpPr>
                <a:grpSpLocks/>
              </p:cNvGrpSpPr>
              <p:nvPr/>
            </p:nvGrpSpPr>
            <p:grpSpPr bwMode="auto">
              <a:xfrm>
                <a:off x="3620700" y="3571117"/>
                <a:ext cx="211802" cy="213182"/>
                <a:chOff x="5724144" y="4456176"/>
                <a:chExt cx="170688" cy="164592"/>
              </a:xfrm>
            </p:grpSpPr>
            <p:pic>
              <p:nvPicPr>
                <p:cNvPr id="581988" name="Ellipse 30"/>
                <p:cNvPicPr>
                  <a:picLocks noChangeArrowheads="1"/>
                </p:cNvPicPr>
                <p:nvPr/>
              </p:nvPicPr>
              <p:blipFill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24144" y="4456176"/>
                  <a:ext cx="170688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89" name="Text Box 69"/>
                <p:cNvSpPr txBox="1">
                  <a:spLocks noChangeArrowheads="1"/>
                </p:cNvSpPr>
                <p:nvPr/>
              </p:nvSpPr>
              <p:spPr bwMode="auto">
                <a:xfrm rot="7666708">
                  <a:off x="5798211" y="4502308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70" name="Ellipse 31"/>
              <p:cNvGrpSpPr>
                <a:grpSpLocks/>
              </p:cNvGrpSpPr>
              <p:nvPr/>
            </p:nvGrpSpPr>
            <p:grpSpPr bwMode="auto">
              <a:xfrm>
                <a:off x="3764423" y="3452683"/>
                <a:ext cx="211802" cy="221077"/>
                <a:chOff x="5839968" y="4364736"/>
                <a:chExt cx="170688" cy="170688"/>
              </a:xfrm>
            </p:grpSpPr>
            <p:pic>
              <p:nvPicPr>
                <p:cNvPr id="581986" name="Ellipse 31"/>
                <p:cNvPicPr>
                  <a:picLocks noChangeArrowheads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39968" y="4364736"/>
                  <a:ext cx="170688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87" name="Text Box 72"/>
                <p:cNvSpPr txBox="1">
                  <a:spLocks noChangeArrowheads="1"/>
                </p:cNvSpPr>
                <p:nvPr/>
              </p:nvSpPr>
              <p:spPr bwMode="auto">
                <a:xfrm rot="7666708">
                  <a:off x="5917746" y="4413257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71" name="Ellipse 32"/>
              <p:cNvGrpSpPr>
                <a:grpSpLocks/>
              </p:cNvGrpSpPr>
              <p:nvPr/>
            </p:nvGrpSpPr>
            <p:grpSpPr bwMode="auto">
              <a:xfrm>
                <a:off x="3734165" y="3192128"/>
                <a:ext cx="204238" cy="213182"/>
                <a:chOff x="5815584" y="4163568"/>
                <a:chExt cx="164592" cy="164592"/>
              </a:xfrm>
            </p:grpSpPr>
            <p:pic>
              <p:nvPicPr>
                <p:cNvPr id="581984" name="Ellipse 32"/>
                <p:cNvPicPr>
                  <a:picLocks noChangeArrowheads="1"/>
                </p:cNvPicPr>
                <p:nvPr/>
              </p:nvPicPr>
              <p:blipFill>
                <a:blip r:embed="rId1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15584" y="4163568"/>
                  <a:ext cx="164592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85" name="Text Box 75"/>
                <p:cNvSpPr txBox="1">
                  <a:spLocks noChangeArrowheads="1"/>
                </p:cNvSpPr>
                <p:nvPr/>
              </p:nvSpPr>
              <p:spPr bwMode="auto">
                <a:xfrm rot="7666708">
                  <a:off x="5888379" y="4209503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72" name="Ellipse 33"/>
              <p:cNvGrpSpPr>
                <a:grpSpLocks/>
              </p:cNvGrpSpPr>
              <p:nvPr/>
            </p:nvGrpSpPr>
            <p:grpSpPr bwMode="auto">
              <a:xfrm>
                <a:off x="3900581" y="3373727"/>
                <a:ext cx="219366" cy="228973"/>
                <a:chOff x="5949696" y="4303776"/>
                <a:chExt cx="176784" cy="176784"/>
              </a:xfrm>
            </p:grpSpPr>
            <p:pic>
              <p:nvPicPr>
                <p:cNvPr id="581982" name="Ellipse 33"/>
                <p:cNvPicPr>
                  <a:picLocks noChangeArrowheads="1"/>
                </p:cNvPicPr>
                <p:nvPr/>
              </p:nvPicPr>
              <p:blipFill>
                <a:blip r:embed="rId1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49696" y="4303776"/>
                  <a:ext cx="176784" cy="176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83" name="Text Box 78"/>
                <p:cNvSpPr txBox="1">
                  <a:spLocks noChangeArrowheads="1"/>
                </p:cNvSpPr>
                <p:nvPr/>
              </p:nvSpPr>
              <p:spPr bwMode="auto">
                <a:xfrm rot="3588458">
                  <a:off x="6024995" y="4351343"/>
                  <a:ext cx="30598" cy="32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73" name="Ellipse 34"/>
              <p:cNvGrpSpPr>
                <a:grpSpLocks/>
              </p:cNvGrpSpPr>
              <p:nvPr/>
            </p:nvGrpSpPr>
            <p:grpSpPr bwMode="auto">
              <a:xfrm>
                <a:off x="3779551" y="3302666"/>
                <a:ext cx="219366" cy="228973"/>
                <a:chOff x="5852160" y="4248912"/>
                <a:chExt cx="176784" cy="176784"/>
              </a:xfrm>
            </p:grpSpPr>
            <p:pic>
              <p:nvPicPr>
                <p:cNvPr id="581980" name="Ellipse 34"/>
                <p:cNvPicPr>
                  <a:picLocks noChangeArrowheads="1"/>
                </p:cNvPicPr>
                <p:nvPr/>
              </p:nvPicPr>
              <p:blipFill>
                <a:blip r:embed="rId1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52160" y="4248912"/>
                  <a:ext cx="176784" cy="176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81" name="Text Box 81"/>
                <p:cNvSpPr txBox="1">
                  <a:spLocks noChangeArrowheads="1"/>
                </p:cNvSpPr>
                <p:nvPr/>
              </p:nvSpPr>
              <p:spPr bwMode="auto">
                <a:xfrm rot="3588458">
                  <a:off x="5928662" y="4298416"/>
                  <a:ext cx="30598" cy="32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36" name="Ellipse 35"/>
              <p:cNvSpPr/>
              <p:nvPr/>
            </p:nvSpPr>
            <p:spPr>
              <a:xfrm rot="13130798" flipH="1" flipV="1">
                <a:off x="4015224" y="3320556"/>
                <a:ext cx="45312" cy="4725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7" name="Ellipse 36"/>
              <p:cNvSpPr/>
              <p:nvPr/>
            </p:nvSpPr>
            <p:spPr>
              <a:xfrm rot="13130798" flipH="1" flipV="1">
                <a:off x="3904900" y="3304119"/>
                <a:ext cx="45312" cy="45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8" name="Ellipse 37"/>
              <p:cNvSpPr/>
              <p:nvPr/>
            </p:nvSpPr>
            <p:spPr>
              <a:xfrm rot="13130798" flipH="1" flipV="1">
                <a:off x="3684251" y="3279462"/>
                <a:ext cx="45312" cy="45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9" name="Ellipse 38"/>
              <p:cNvSpPr/>
              <p:nvPr/>
            </p:nvSpPr>
            <p:spPr>
              <a:xfrm rot="13130798" flipH="1" flipV="1">
                <a:off x="3526645" y="3184947"/>
                <a:ext cx="45312" cy="45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40" name="Ellipse 39"/>
              <p:cNvSpPr/>
              <p:nvPr/>
            </p:nvSpPr>
            <p:spPr>
              <a:xfrm rot="13130798" flipH="1" flipV="1">
                <a:off x="3262655" y="3215768"/>
                <a:ext cx="45312" cy="45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581679" name="Ellipse 40"/>
              <p:cNvGrpSpPr>
                <a:grpSpLocks/>
              </p:cNvGrpSpPr>
              <p:nvPr/>
            </p:nvGrpSpPr>
            <p:grpSpPr bwMode="auto">
              <a:xfrm>
                <a:off x="3998918" y="3026320"/>
                <a:ext cx="204238" cy="213182"/>
                <a:chOff x="6028944" y="4035552"/>
                <a:chExt cx="164592" cy="164592"/>
              </a:xfrm>
            </p:grpSpPr>
            <p:pic>
              <p:nvPicPr>
                <p:cNvPr id="581978" name="Ellipse 40"/>
                <p:cNvPicPr>
                  <a:picLocks noChangeArrowheads="1"/>
                </p:cNvPicPr>
                <p:nvPr/>
              </p:nvPicPr>
              <p:blipFill>
                <a:blip r:embed="rId1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28944" y="4035552"/>
                  <a:ext cx="164592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79" name="Text Box 99"/>
                <p:cNvSpPr txBox="1">
                  <a:spLocks noChangeArrowheads="1"/>
                </p:cNvSpPr>
                <p:nvPr/>
              </p:nvSpPr>
              <p:spPr bwMode="auto">
                <a:xfrm rot="7666708">
                  <a:off x="6102143" y="4082811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80" name="Ellipse 41"/>
              <p:cNvGrpSpPr>
                <a:grpSpLocks/>
              </p:cNvGrpSpPr>
              <p:nvPr/>
            </p:nvGrpSpPr>
            <p:grpSpPr bwMode="auto">
              <a:xfrm>
                <a:off x="3749294" y="2892094"/>
                <a:ext cx="204238" cy="221077"/>
                <a:chOff x="5827776" y="3931920"/>
                <a:chExt cx="164592" cy="170688"/>
              </a:xfrm>
            </p:grpSpPr>
            <p:pic>
              <p:nvPicPr>
                <p:cNvPr id="581976" name="Ellipse 41"/>
                <p:cNvPicPr>
                  <a:picLocks noChangeArrowheads="1"/>
                </p:cNvPicPr>
                <p:nvPr/>
              </p:nvPicPr>
              <p:blipFill>
                <a:blip r:embed="rId1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27776" y="3931920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77" name="Text Box 102"/>
                <p:cNvSpPr txBox="1">
                  <a:spLocks noChangeArrowheads="1"/>
                </p:cNvSpPr>
                <p:nvPr/>
              </p:nvSpPr>
              <p:spPr bwMode="auto">
                <a:xfrm rot="7666708">
                  <a:off x="5899951" y="3981237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81" name="Ellipse 42"/>
              <p:cNvGrpSpPr>
                <a:grpSpLocks/>
              </p:cNvGrpSpPr>
              <p:nvPr/>
            </p:nvGrpSpPr>
            <p:grpSpPr bwMode="auto">
              <a:xfrm>
                <a:off x="4135076" y="2821034"/>
                <a:ext cx="219366" cy="228973"/>
                <a:chOff x="6138672" y="3877056"/>
                <a:chExt cx="176784" cy="176784"/>
              </a:xfrm>
            </p:grpSpPr>
            <p:pic>
              <p:nvPicPr>
                <p:cNvPr id="581974" name="Ellipse 42"/>
                <p:cNvPicPr>
                  <a:picLocks noChangeArrowheads="1"/>
                </p:cNvPicPr>
                <p:nvPr/>
              </p:nvPicPr>
              <p:blipFill>
                <a:blip r:embed="rId1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38672" y="3877056"/>
                  <a:ext cx="176784" cy="176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75" name="Text Box 105"/>
                <p:cNvSpPr txBox="1">
                  <a:spLocks noChangeArrowheads="1"/>
                </p:cNvSpPr>
                <p:nvPr/>
              </p:nvSpPr>
              <p:spPr bwMode="auto">
                <a:xfrm rot="3588458">
                  <a:off x="6216047" y="3928165"/>
                  <a:ext cx="30598" cy="32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82" name="Ellipse 43"/>
              <p:cNvGrpSpPr>
                <a:grpSpLocks/>
              </p:cNvGrpSpPr>
              <p:nvPr/>
            </p:nvGrpSpPr>
            <p:grpSpPr bwMode="auto">
              <a:xfrm>
                <a:off x="3855195" y="2899990"/>
                <a:ext cx="219366" cy="228973"/>
                <a:chOff x="5913120" y="3938016"/>
                <a:chExt cx="176784" cy="176784"/>
              </a:xfrm>
            </p:grpSpPr>
            <p:pic>
              <p:nvPicPr>
                <p:cNvPr id="581972" name="Ellipse 43"/>
                <p:cNvPicPr>
                  <a:picLocks noChangeArrowheads="1"/>
                </p:cNvPicPr>
                <p:nvPr/>
              </p:nvPicPr>
              <p:blipFill>
                <a:blip r:embed="rId1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13120" y="3938016"/>
                  <a:ext cx="176784" cy="176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73" name="Text Box 108"/>
                <p:cNvSpPr txBox="1">
                  <a:spLocks noChangeArrowheads="1"/>
                </p:cNvSpPr>
                <p:nvPr/>
              </p:nvSpPr>
              <p:spPr bwMode="auto">
                <a:xfrm rot="3588458">
                  <a:off x="5989403" y="3989411"/>
                  <a:ext cx="30598" cy="32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83" name="Ellipse 44"/>
              <p:cNvGrpSpPr>
                <a:grpSpLocks/>
              </p:cNvGrpSpPr>
              <p:nvPr/>
            </p:nvGrpSpPr>
            <p:grpSpPr bwMode="auto">
              <a:xfrm>
                <a:off x="3771987" y="3050007"/>
                <a:ext cx="219366" cy="228973"/>
                <a:chOff x="5846064" y="4053840"/>
                <a:chExt cx="176784" cy="176784"/>
              </a:xfrm>
            </p:grpSpPr>
            <p:pic>
              <p:nvPicPr>
                <p:cNvPr id="581970" name="Ellipse 44"/>
                <p:cNvPicPr>
                  <a:picLocks noChangeArrowheads="1"/>
                </p:cNvPicPr>
                <p:nvPr/>
              </p:nvPicPr>
              <p:blipFill>
                <a:blip r:embed="rId1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46064" y="4053840"/>
                  <a:ext cx="176784" cy="176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71" name="Text Box 111"/>
                <p:cNvSpPr txBox="1">
                  <a:spLocks noChangeArrowheads="1"/>
                </p:cNvSpPr>
                <p:nvPr/>
              </p:nvSpPr>
              <p:spPr bwMode="auto">
                <a:xfrm rot="3588458">
                  <a:off x="5919757" y="4102358"/>
                  <a:ext cx="30598" cy="32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84" name="Ellipse 45"/>
              <p:cNvGrpSpPr>
                <a:grpSpLocks/>
              </p:cNvGrpSpPr>
              <p:nvPr/>
            </p:nvGrpSpPr>
            <p:grpSpPr bwMode="auto">
              <a:xfrm>
                <a:off x="3446720" y="2971051"/>
                <a:ext cx="219366" cy="228973"/>
                <a:chOff x="5583936" y="3992880"/>
                <a:chExt cx="176784" cy="176784"/>
              </a:xfrm>
            </p:grpSpPr>
            <p:pic>
              <p:nvPicPr>
                <p:cNvPr id="581968" name="Ellipse 45"/>
                <p:cNvPicPr>
                  <a:picLocks noChangeArrowheads="1"/>
                </p:cNvPicPr>
                <p:nvPr/>
              </p:nvPicPr>
              <p:blipFill>
                <a:blip r:embed="rId1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83936" y="3992880"/>
                  <a:ext cx="176784" cy="176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69" name="Text Box 114"/>
                <p:cNvSpPr txBox="1">
                  <a:spLocks noChangeArrowheads="1"/>
                </p:cNvSpPr>
                <p:nvPr/>
              </p:nvSpPr>
              <p:spPr bwMode="auto">
                <a:xfrm rot="3588458">
                  <a:off x="5661192" y="4042523"/>
                  <a:ext cx="30598" cy="32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47" name="Ellipse 46"/>
              <p:cNvSpPr/>
              <p:nvPr/>
            </p:nvSpPr>
            <p:spPr>
              <a:xfrm rot="13130798" flipH="1" flipV="1">
                <a:off x="3932481" y="3057556"/>
                <a:ext cx="45312" cy="45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48" name="Ellipse 47"/>
              <p:cNvSpPr/>
              <p:nvPr/>
            </p:nvSpPr>
            <p:spPr>
              <a:xfrm rot="13130798" flipH="1" flipV="1">
                <a:off x="3863529" y="2985642"/>
                <a:ext cx="47282" cy="4725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49" name="Ellipse 48"/>
              <p:cNvSpPr/>
              <p:nvPr/>
            </p:nvSpPr>
            <p:spPr>
              <a:xfrm rot="9052547" flipH="1" flipV="1">
                <a:off x="3881259" y="2903455"/>
                <a:ext cx="57133" cy="575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50" name="Ellipse 49"/>
              <p:cNvSpPr/>
              <p:nvPr/>
            </p:nvSpPr>
            <p:spPr>
              <a:xfrm rot="9052547" flipH="1" flipV="1">
                <a:off x="3749265" y="2938384"/>
                <a:ext cx="55162" cy="575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581689" name="Ellipse 50"/>
              <p:cNvGrpSpPr>
                <a:grpSpLocks/>
              </p:cNvGrpSpPr>
              <p:nvPr/>
            </p:nvGrpSpPr>
            <p:grpSpPr bwMode="auto">
              <a:xfrm>
                <a:off x="4853690" y="4005376"/>
                <a:ext cx="204238" cy="221077"/>
                <a:chOff x="6717792" y="4791456"/>
                <a:chExt cx="164592" cy="170688"/>
              </a:xfrm>
            </p:grpSpPr>
            <p:pic>
              <p:nvPicPr>
                <p:cNvPr id="581966" name="Ellipse 50"/>
                <p:cNvPicPr>
                  <a:picLocks noChangeArrowheads="1"/>
                </p:cNvPicPr>
                <p:nvPr/>
              </p:nvPicPr>
              <p:blipFill>
                <a:blip r:embed="rId1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17792" y="4791456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67" name="Text Box 129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6788088" y="4838675"/>
                  <a:ext cx="26052" cy="24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90" name="Ellipse 51"/>
              <p:cNvGrpSpPr>
                <a:grpSpLocks/>
              </p:cNvGrpSpPr>
              <p:nvPr/>
            </p:nvGrpSpPr>
            <p:grpSpPr bwMode="auto">
              <a:xfrm>
                <a:off x="4490601" y="3681656"/>
                <a:ext cx="204238" cy="221077"/>
                <a:chOff x="6425184" y="4541520"/>
                <a:chExt cx="164592" cy="170688"/>
              </a:xfrm>
            </p:grpSpPr>
            <p:pic>
              <p:nvPicPr>
                <p:cNvPr id="581964" name="Ellipse 51"/>
                <p:cNvPicPr>
                  <a:picLocks noChangeArrowheads="1"/>
                </p:cNvPicPr>
                <p:nvPr/>
              </p:nvPicPr>
              <p:blipFill>
                <a:blip r:embed="rId1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25184" y="4541520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65" name="Text Box 132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6499414" y="4590369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91" name="Ellipse 52"/>
              <p:cNvGrpSpPr>
                <a:grpSpLocks/>
              </p:cNvGrpSpPr>
              <p:nvPr/>
            </p:nvGrpSpPr>
            <p:grpSpPr bwMode="auto">
              <a:xfrm>
                <a:off x="4483037" y="3586908"/>
                <a:ext cx="204238" cy="221077"/>
                <a:chOff x="6419088" y="4468368"/>
                <a:chExt cx="164592" cy="170688"/>
              </a:xfrm>
            </p:grpSpPr>
            <p:pic>
              <p:nvPicPr>
                <p:cNvPr id="581962" name="Ellipse 52"/>
                <p:cNvPicPr>
                  <a:picLocks noChangeArrowheads="1"/>
                </p:cNvPicPr>
                <p:nvPr/>
              </p:nvPicPr>
              <p:blipFill>
                <a:blip r:embed="rId2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19088" y="4468368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63" name="Text Box 135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6489171" y="4515192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92" name="Ellipse 53"/>
              <p:cNvGrpSpPr>
                <a:grpSpLocks/>
              </p:cNvGrpSpPr>
              <p:nvPr/>
            </p:nvGrpSpPr>
            <p:grpSpPr bwMode="auto">
              <a:xfrm>
                <a:off x="4588938" y="3934315"/>
                <a:ext cx="204238" cy="221077"/>
                <a:chOff x="6504432" y="4736592"/>
                <a:chExt cx="164592" cy="170688"/>
              </a:xfrm>
            </p:grpSpPr>
            <p:pic>
              <p:nvPicPr>
                <p:cNvPr id="581960" name="Ellipse 53"/>
                <p:cNvPicPr>
                  <a:picLocks noChangeArrowheads="1"/>
                </p:cNvPicPr>
                <p:nvPr/>
              </p:nvPicPr>
              <p:blipFill>
                <a:blip r:embed="rId2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04432" y="4736592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61" name="Text Box 138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6577854" y="4783173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93" name="Ellipse 54"/>
              <p:cNvGrpSpPr>
                <a:grpSpLocks/>
              </p:cNvGrpSpPr>
              <p:nvPr/>
            </p:nvGrpSpPr>
            <p:grpSpPr bwMode="auto">
              <a:xfrm>
                <a:off x="4641888" y="3839568"/>
                <a:ext cx="204238" cy="205286"/>
                <a:chOff x="6547104" y="4663440"/>
                <a:chExt cx="164592" cy="158496"/>
              </a:xfrm>
            </p:grpSpPr>
            <p:pic>
              <p:nvPicPr>
                <p:cNvPr id="581958" name="Ellipse 54"/>
                <p:cNvPicPr>
                  <a:picLocks noChangeArrowheads="1"/>
                </p:cNvPicPr>
                <p:nvPr/>
              </p:nvPicPr>
              <p:blipFill>
                <a:blip r:embed="rId2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47104" y="4663440"/>
                  <a:ext cx="164592" cy="1584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59" name="Text Box 141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6622193" y="4707996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94" name="Ellipse 55"/>
              <p:cNvGrpSpPr>
                <a:grpSpLocks/>
              </p:cNvGrpSpPr>
              <p:nvPr/>
            </p:nvGrpSpPr>
            <p:grpSpPr bwMode="auto">
              <a:xfrm>
                <a:off x="4596502" y="3650073"/>
                <a:ext cx="204238" cy="221077"/>
                <a:chOff x="6510528" y="4517136"/>
                <a:chExt cx="164592" cy="170688"/>
              </a:xfrm>
            </p:grpSpPr>
            <p:pic>
              <p:nvPicPr>
                <p:cNvPr id="581956" name="Ellipse 55"/>
                <p:cNvPicPr>
                  <a:picLocks noChangeArrowheads="1"/>
                </p:cNvPicPr>
                <p:nvPr/>
              </p:nvPicPr>
              <p:blipFill>
                <a:blip r:embed="rId2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10528" y="4517136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57" name="Text Box 144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6584659" y="4567455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95" name="Ellipse 56"/>
              <p:cNvGrpSpPr>
                <a:grpSpLocks/>
              </p:cNvGrpSpPr>
              <p:nvPr/>
            </p:nvGrpSpPr>
            <p:grpSpPr bwMode="auto">
              <a:xfrm>
                <a:off x="4785611" y="3468474"/>
                <a:ext cx="204238" cy="221077"/>
                <a:chOff x="6662928" y="4376928"/>
                <a:chExt cx="164592" cy="170688"/>
              </a:xfrm>
            </p:grpSpPr>
            <p:pic>
              <p:nvPicPr>
                <p:cNvPr id="581954" name="Ellipse 56"/>
                <p:cNvPicPr>
                  <a:picLocks noChangeArrowheads="1"/>
                </p:cNvPicPr>
                <p:nvPr/>
              </p:nvPicPr>
              <p:blipFill>
                <a:blip r:embed="rId2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2928" y="4376928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55" name="Text Box 147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6738158" y="4423647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96" name="Ellipse 57"/>
              <p:cNvGrpSpPr>
                <a:grpSpLocks/>
              </p:cNvGrpSpPr>
              <p:nvPr/>
            </p:nvGrpSpPr>
            <p:grpSpPr bwMode="auto">
              <a:xfrm>
                <a:off x="4982284" y="3278979"/>
                <a:ext cx="204238" cy="221077"/>
                <a:chOff x="6821424" y="4230624"/>
                <a:chExt cx="164592" cy="170688"/>
              </a:xfrm>
            </p:grpSpPr>
            <p:pic>
              <p:nvPicPr>
                <p:cNvPr id="581952" name="Ellipse 57"/>
                <p:cNvPicPr>
                  <a:picLocks noChangeArrowheads="1"/>
                </p:cNvPicPr>
                <p:nvPr/>
              </p:nvPicPr>
              <p:blipFill>
                <a:blip r:embed="rId2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21424" y="4230624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53" name="Text Box 150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6891659" y="4279838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97" name="Ellipse 58"/>
              <p:cNvGrpSpPr>
                <a:grpSpLocks/>
              </p:cNvGrpSpPr>
              <p:nvPr/>
            </p:nvGrpSpPr>
            <p:grpSpPr bwMode="auto">
              <a:xfrm>
                <a:off x="4906641" y="3815881"/>
                <a:ext cx="204238" cy="221077"/>
                <a:chOff x="6760464" y="4645152"/>
                <a:chExt cx="164592" cy="170688"/>
              </a:xfrm>
            </p:grpSpPr>
            <p:pic>
              <p:nvPicPr>
                <p:cNvPr id="581950" name="Ellipse 58"/>
                <p:cNvPicPr>
                  <a:picLocks noChangeArrowheads="1"/>
                </p:cNvPicPr>
                <p:nvPr/>
              </p:nvPicPr>
              <p:blipFill>
                <a:blip r:embed="rId2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60464" y="4645152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51" name="Text Box 153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6832045" y="4693324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98" name="Ellipse 59"/>
              <p:cNvGrpSpPr>
                <a:grpSpLocks/>
              </p:cNvGrpSpPr>
              <p:nvPr/>
            </p:nvGrpSpPr>
            <p:grpSpPr bwMode="auto">
              <a:xfrm>
                <a:off x="4891512" y="3721134"/>
                <a:ext cx="204238" cy="221077"/>
                <a:chOff x="6748272" y="4572000"/>
                <a:chExt cx="164592" cy="170688"/>
              </a:xfrm>
            </p:grpSpPr>
            <p:pic>
              <p:nvPicPr>
                <p:cNvPr id="581948" name="Ellipse 59"/>
                <p:cNvPicPr>
                  <a:picLocks noChangeArrowheads="1"/>
                </p:cNvPicPr>
                <p:nvPr/>
              </p:nvPicPr>
              <p:blipFill>
                <a:blip r:embed="rId2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48272" y="4572000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49" name="Text Box 156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6821801" y="4618147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699" name="Ellipse 60"/>
              <p:cNvGrpSpPr>
                <a:grpSpLocks/>
              </p:cNvGrpSpPr>
              <p:nvPr/>
            </p:nvGrpSpPr>
            <p:grpSpPr bwMode="auto">
              <a:xfrm>
                <a:off x="3711472" y="4676503"/>
                <a:ext cx="204238" cy="221077"/>
                <a:chOff x="5797296" y="5309616"/>
                <a:chExt cx="164592" cy="170688"/>
              </a:xfrm>
            </p:grpSpPr>
            <p:pic>
              <p:nvPicPr>
                <p:cNvPr id="581946" name="Ellipse 60"/>
                <p:cNvPicPr>
                  <a:picLocks noChangeArrowheads="1"/>
                </p:cNvPicPr>
                <p:nvPr/>
              </p:nvPicPr>
              <p:blipFill>
                <a:blip r:embed="rId2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97296" y="5309616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47" name="Text Box 159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5871910" y="5358339"/>
                  <a:ext cx="26052" cy="24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00" name="Ellipse 61"/>
              <p:cNvGrpSpPr>
                <a:grpSpLocks/>
              </p:cNvGrpSpPr>
              <p:nvPr/>
            </p:nvGrpSpPr>
            <p:grpSpPr bwMode="auto">
              <a:xfrm>
                <a:off x="3900581" y="4487008"/>
                <a:ext cx="204238" cy="221077"/>
                <a:chOff x="5949696" y="5163312"/>
                <a:chExt cx="164592" cy="170688"/>
              </a:xfrm>
            </p:grpSpPr>
            <p:pic>
              <p:nvPicPr>
                <p:cNvPr id="581944" name="Ellipse 61"/>
                <p:cNvPicPr>
                  <a:picLocks noChangeArrowheads="1"/>
                </p:cNvPicPr>
                <p:nvPr/>
              </p:nvPicPr>
              <p:blipFill>
                <a:blip r:embed="rId2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49696" y="5163312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45" name="Text Box 162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6022018" y="5211280"/>
                  <a:ext cx="26052" cy="24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01" name="Ellipse 62"/>
              <p:cNvGrpSpPr>
                <a:grpSpLocks/>
              </p:cNvGrpSpPr>
              <p:nvPr/>
            </p:nvGrpSpPr>
            <p:grpSpPr bwMode="auto">
              <a:xfrm>
                <a:off x="4256106" y="4163288"/>
                <a:ext cx="204238" cy="221077"/>
                <a:chOff x="6236208" y="4913376"/>
                <a:chExt cx="164592" cy="170688"/>
              </a:xfrm>
            </p:grpSpPr>
            <p:pic>
              <p:nvPicPr>
                <p:cNvPr id="581942" name="Ellipse 62"/>
                <p:cNvPicPr>
                  <a:picLocks noChangeArrowheads="1"/>
                </p:cNvPicPr>
                <p:nvPr/>
              </p:nvPicPr>
              <p:blipFill>
                <a:blip r:embed="rId3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36208" y="4913376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43" name="Text Box 165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6311783" y="4962975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02" name="Ellipse 63"/>
              <p:cNvGrpSpPr>
                <a:grpSpLocks/>
              </p:cNvGrpSpPr>
              <p:nvPr/>
            </p:nvGrpSpPr>
            <p:grpSpPr bwMode="auto">
              <a:xfrm>
                <a:off x="4271235" y="4068541"/>
                <a:ext cx="204238" cy="221077"/>
                <a:chOff x="6248400" y="4840224"/>
                <a:chExt cx="164592" cy="170688"/>
              </a:xfrm>
            </p:grpSpPr>
            <p:pic>
              <p:nvPicPr>
                <p:cNvPr id="581940" name="Ellipse 63"/>
                <p:cNvPicPr>
                  <a:picLocks noChangeArrowheads="1"/>
                </p:cNvPicPr>
                <p:nvPr/>
              </p:nvPicPr>
              <p:blipFill>
                <a:blip r:embed="rId3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48400" y="4840224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41" name="Text Box 168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6322027" y="4887798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03" name="Ellipse 64"/>
              <p:cNvGrpSpPr>
                <a:grpSpLocks/>
              </p:cNvGrpSpPr>
              <p:nvPr/>
            </p:nvGrpSpPr>
            <p:grpSpPr bwMode="auto">
              <a:xfrm>
                <a:off x="4165334" y="4415948"/>
                <a:ext cx="204238" cy="221077"/>
                <a:chOff x="6163056" y="5108448"/>
                <a:chExt cx="164592" cy="170688"/>
              </a:xfrm>
            </p:grpSpPr>
            <p:pic>
              <p:nvPicPr>
                <p:cNvPr id="581938" name="Ellipse 64"/>
                <p:cNvPicPr>
                  <a:picLocks noChangeArrowheads="1"/>
                </p:cNvPicPr>
                <p:nvPr/>
              </p:nvPicPr>
              <p:blipFill>
                <a:blip r:embed="rId3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63056" y="5108448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39" name="Text Box 171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6233342" y="5155778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04" name="Ellipse 65"/>
              <p:cNvGrpSpPr>
                <a:grpSpLocks/>
              </p:cNvGrpSpPr>
              <p:nvPr/>
            </p:nvGrpSpPr>
            <p:grpSpPr bwMode="auto">
              <a:xfrm>
                <a:off x="4104819" y="4321200"/>
                <a:ext cx="204238" cy="213182"/>
                <a:chOff x="6114288" y="5035296"/>
                <a:chExt cx="164592" cy="164592"/>
              </a:xfrm>
            </p:grpSpPr>
            <p:pic>
              <p:nvPicPr>
                <p:cNvPr id="581936" name="Ellipse 65"/>
                <p:cNvPicPr>
                  <a:picLocks noChangeArrowheads="1"/>
                </p:cNvPicPr>
                <p:nvPr/>
              </p:nvPicPr>
              <p:blipFill>
                <a:blip r:embed="rId3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14288" y="5035296"/>
                  <a:ext cx="164592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37" name="Text Box 174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6189005" y="5080601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05" name="Ellipse 66"/>
              <p:cNvGrpSpPr>
                <a:grpSpLocks/>
              </p:cNvGrpSpPr>
              <p:nvPr/>
            </p:nvGrpSpPr>
            <p:grpSpPr bwMode="auto">
              <a:xfrm>
                <a:off x="4150205" y="4139601"/>
                <a:ext cx="204238" cy="213182"/>
                <a:chOff x="6150864" y="4895088"/>
                <a:chExt cx="164592" cy="164592"/>
              </a:xfrm>
            </p:grpSpPr>
            <p:pic>
              <p:nvPicPr>
                <p:cNvPr id="581934" name="Ellipse 66"/>
                <p:cNvPicPr>
                  <a:picLocks noChangeArrowheads="1"/>
                </p:cNvPicPr>
                <p:nvPr/>
              </p:nvPicPr>
              <p:blipFill>
                <a:blip r:embed="rId3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0864" y="4895088"/>
                  <a:ext cx="164592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35" name="Text Box 177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6226539" y="4940061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06" name="Ellipse 67"/>
              <p:cNvGrpSpPr>
                <a:grpSpLocks/>
              </p:cNvGrpSpPr>
              <p:nvPr/>
            </p:nvGrpSpPr>
            <p:grpSpPr bwMode="auto">
              <a:xfrm>
                <a:off x="3847631" y="4297513"/>
                <a:ext cx="204238" cy="221077"/>
                <a:chOff x="5907024" y="5017008"/>
                <a:chExt cx="164592" cy="170688"/>
              </a:xfrm>
            </p:grpSpPr>
            <p:pic>
              <p:nvPicPr>
                <p:cNvPr id="581932" name="Ellipse 67"/>
                <p:cNvPicPr>
                  <a:picLocks noChangeArrowheads="1"/>
                </p:cNvPicPr>
                <p:nvPr/>
              </p:nvPicPr>
              <p:blipFill>
                <a:blip r:embed="rId3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07024" y="5017008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33" name="Text Box 180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5979153" y="5065930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07" name="Ellipse 68"/>
              <p:cNvGrpSpPr>
                <a:grpSpLocks/>
              </p:cNvGrpSpPr>
              <p:nvPr/>
            </p:nvGrpSpPr>
            <p:grpSpPr bwMode="auto">
              <a:xfrm>
                <a:off x="3862759" y="4202766"/>
                <a:ext cx="204238" cy="221077"/>
                <a:chOff x="5919216" y="4943856"/>
                <a:chExt cx="164592" cy="170688"/>
              </a:xfrm>
            </p:grpSpPr>
            <p:pic>
              <p:nvPicPr>
                <p:cNvPr id="581930" name="Ellipse 68"/>
                <p:cNvPicPr>
                  <a:picLocks noChangeArrowheads="1"/>
                </p:cNvPicPr>
                <p:nvPr/>
              </p:nvPicPr>
              <p:blipFill>
                <a:blip r:embed="rId3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19216" y="4943856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31" name="Text Box 183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5989397" y="4990753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08" name="Ellipse 69"/>
              <p:cNvGrpSpPr>
                <a:grpSpLocks/>
              </p:cNvGrpSpPr>
              <p:nvPr/>
            </p:nvGrpSpPr>
            <p:grpSpPr bwMode="auto">
              <a:xfrm>
                <a:off x="3749294" y="4550173"/>
                <a:ext cx="204238" cy="221077"/>
                <a:chOff x="5827776" y="5212080"/>
                <a:chExt cx="164592" cy="170688"/>
              </a:xfrm>
            </p:grpSpPr>
            <p:pic>
              <p:nvPicPr>
                <p:cNvPr id="581928" name="Ellipse 69"/>
                <p:cNvPicPr>
                  <a:picLocks noChangeArrowheads="1"/>
                </p:cNvPicPr>
                <p:nvPr/>
              </p:nvPicPr>
              <p:blipFill>
                <a:blip r:embed="rId3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27776" y="5212080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29" name="Text Box 186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5900712" y="5258733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09" name="Ellipse 70"/>
              <p:cNvGrpSpPr>
                <a:grpSpLocks/>
              </p:cNvGrpSpPr>
              <p:nvPr/>
            </p:nvGrpSpPr>
            <p:grpSpPr bwMode="auto">
              <a:xfrm>
                <a:off x="3696344" y="4455426"/>
                <a:ext cx="204238" cy="205286"/>
                <a:chOff x="5785104" y="5138928"/>
                <a:chExt cx="164592" cy="158496"/>
              </a:xfrm>
            </p:grpSpPr>
            <p:pic>
              <p:nvPicPr>
                <p:cNvPr id="581926" name="Ellipse 70"/>
                <p:cNvPicPr>
                  <a:picLocks noChangeArrowheads="1"/>
                </p:cNvPicPr>
                <p:nvPr/>
              </p:nvPicPr>
              <p:blipFill>
                <a:blip r:embed="rId3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85104" y="5138928"/>
                  <a:ext cx="164592" cy="1584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27" name="Text Box 189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5856375" y="5183556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10" name="Ellipse 71"/>
              <p:cNvGrpSpPr>
                <a:grpSpLocks/>
              </p:cNvGrpSpPr>
              <p:nvPr/>
            </p:nvGrpSpPr>
            <p:grpSpPr bwMode="auto">
              <a:xfrm>
                <a:off x="3741730" y="4273827"/>
                <a:ext cx="204238" cy="213182"/>
                <a:chOff x="5821680" y="4998720"/>
                <a:chExt cx="164592" cy="164592"/>
              </a:xfrm>
            </p:grpSpPr>
            <p:pic>
              <p:nvPicPr>
                <p:cNvPr id="581924" name="Ellipse 71"/>
                <p:cNvPicPr>
                  <a:picLocks noChangeArrowheads="1"/>
                </p:cNvPicPr>
                <p:nvPr/>
              </p:nvPicPr>
              <p:blipFill>
                <a:blip r:embed="rId3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21680" y="4998720"/>
                  <a:ext cx="164592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25" name="Text Box 192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5893909" y="5043017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11" name="Ellipse 72"/>
              <p:cNvGrpSpPr>
                <a:grpSpLocks/>
              </p:cNvGrpSpPr>
              <p:nvPr/>
            </p:nvGrpSpPr>
            <p:grpSpPr bwMode="auto">
              <a:xfrm>
                <a:off x="5004977" y="4068541"/>
                <a:ext cx="204238" cy="221077"/>
                <a:chOff x="6839712" y="4840224"/>
                <a:chExt cx="164592" cy="170688"/>
              </a:xfrm>
            </p:grpSpPr>
            <p:pic>
              <p:nvPicPr>
                <p:cNvPr id="581922" name="Ellipse 72"/>
                <p:cNvPicPr>
                  <a:picLocks noChangeArrowheads="1"/>
                </p:cNvPicPr>
                <p:nvPr/>
              </p:nvPicPr>
              <p:blipFill>
                <a:blip r:embed="rId4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39712" y="4840224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23" name="Text Box 195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6910486" y="4886128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12" name="Ellipse 73"/>
              <p:cNvGrpSpPr>
                <a:grpSpLocks/>
              </p:cNvGrpSpPr>
              <p:nvPr/>
            </p:nvGrpSpPr>
            <p:grpSpPr bwMode="auto">
              <a:xfrm>
                <a:off x="5057928" y="3965898"/>
                <a:ext cx="204238" cy="221077"/>
                <a:chOff x="6882384" y="4760976"/>
                <a:chExt cx="164592" cy="170688"/>
              </a:xfrm>
            </p:grpSpPr>
            <p:pic>
              <p:nvPicPr>
                <p:cNvPr id="581920" name="Ellipse 73"/>
                <p:cNvPicPr>
                  <a:picLocks noChangeArrowheads="1"/>
                </p:cNvPicPr>
                <p:nvPr/>
              </p:nvPicPr>
              <p:blipFill>
                <a:blip r:embed="rId4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82384" y="4760976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21" name="Text Box 198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6954824" y="4810951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13" name="Ellipse 74"/>
              <p:cNvGrpSpPr>
                <a:grpSpLocks/>
              </p:cNvGrpSpPr>
              <p:nvPr/>
            </p:nvGrpSpPr>
            <p:grpSpPr bwMode="auto">
              <a:xfrm>
                <a:off x="5012541" y="3784299"/>
                <a:ext cx="204238" cy="221077"/>
                <a:chOff x="6845808" y="4620768"/>
                <a:chExt cx="164592" cy="170688"/>
              </a:xfrm>
            </p:grpSpPr>
            <p:pic>
              <p:nvPicPr>
                <p:cNvPr id="581918" name="Ellipse 74"/>
                <p:cNvPicPr>
                  <a:picLocks noChangeArrowheads="1"/>
                </p:cNvPicPr>
                <p:nvPr/>
              </p:nvPicPr>
              <p:blipFill>
                <a:blip r:embed="rId4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45808" y="4620768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19" name="Text Box 201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6917288" y="4670410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14" name="Ellipse 75"/>
              <p:cNvGrpSpPr>
                <a:grpSpLocks/>
              </p:cNvGrpSpPr>
              <p:nvPr/>
            </p:nvGrpSpPr>
            <p:grpSpPr bwMode="auto">
              <a:xfrm>
                <a:off x="5118442" y="3444787"/>
                <a:ext cx="204238" cy="213182"/>
                <a:chOff x="6931152" y="4358640"/>
                <a:chExt cx="164592" cy="164592"/>
              </a:xfrm>
            </p:grpSpPr>
            <p:pic>
              <p:nvPicPr>
                <p:cNvPr id="581916" name="Ellipse 75"/>
                <p:cNvPicPr>
                  <a:picLocks noChangeArrowheads="1"/>
                </p:cNvPicPr>
                <p:nvPr/>
              </p:nvPicPr>
              <p:blipFill>
                <a:blip r:embed="rId4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31152" y="4358640"/>
                  <a:ext cx="164592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17" name="Text Box 204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7004263" y="4404036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15" name="Ellipse 76"/>
              <p:cNvGrpSpPr>
                <a:grpSpLocks/>
              </p:cNvGrpSpPr>
              <p:nvPr/>
            </p:nvGrpSpPr>
            <p:grpSpPr bwMode="auto">
              <a:xfrm>
                <a:off x="4664581" y="3192128"/>
                <a:ext cx="204238" cy="213182"/>
                <a:chOff x="6565392" y="4163568"/>
                <a:chExt cx="164592" cy="164592"/>
              </a:xfrm>
            </p:grpSpPr>
            <p:pic>
              <p:nvPicPr>
                <p:cNvPr id="581914" name="Ellipse 76"/>
                <p:cNvPicPr>
                  <a:picLocks noChangeArrowheads="1"/>
                </p:cNvPicPr>
                <p:nvPr/>
              </p:nvPicPr>
              <p:blipFill>
                <a:blip r:embed="rId4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65392" y="4163568"/>
                  <a:ext cx="164592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15" name="Text Box 207"/>
                <p:cNvSpPr txBox="1">
                  <a:spLocks noChangeArrowheads="1"/>
                </p:cNvSpPr>
                <p:nvPr/>
              </p:nvSpPr>
              <p:spPr bwMode="auto">
                <a:xfrm rot="-7666709">
                  <a:off x="6638538" y="4210365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16" name="Ellipse 77"/>
              <p:cNvGrpSpPr>
                <a:grpSpLocks/>
              </p:cNvGrpSpPr>
              <p:nvPr/>
            </p:nvGrpSpPr>
            <p:grpSpPr bwMode="auto">
              <a:xfrm>
                <a:off x="4596502" y="3121067"/>
                <a:ext cx="204238" cy="213182"/>
                <a:chOff x="6510528" y="4108704"/>
                <a:chExt cx="164592" cy="164592"/>
              </a:xfrm>
            </p:grpSpPr>
            <p:pic>
              <p:nvPicPr>
                <p:cNvPr id="581912" name="Ellipse 77"/>
                <p:cNvPicPr>
                  <a:picLocks noChangeArrowheads="1"/>
                </p:cNvPicPr>
                <p:nvPr/>
              </p:nvPicPr>
              <p:blipFill>
                <a:blip r:embed="rId4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10528" y="4108704"/>
                  <a:ext cx="164592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13" name="Text Box 210"/>
                <p:cNvSpPr txBox="1">
                  <a:spLocks noChangeArrowheads="1"/>
                </p:cNvSpPr>
                <p:nvPr/>
              </p:nvSpPr>
              <p:spPr bwMode="auto">
                <a:xfrm rot="-7666709">
                  <a:off x="6582370" y="4156958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17" name="Ellipse 78"/>
              <p:cNvGrpSpPr>
                <a:grpSpLocks/>
              </p:cNvGrpSpPr>
              <p:nvPr/>
            </p:nvGrpSpPr>
            <p:grpSpPr bwMode="auto">
              <a:xfrm>
                <a:off x="4891512" y="3326353"/>
                <a:ext cx="211802" cy="221077"/>
                <a:chOff x="6748272" y="4267200"/>
                <a:chExt cx="170688" cy="170688"/>
              </a:xfrm>
            </p:grpSpPr>
            <p:pic>
              <p:nvPicPr>
                <p:cNvPr id="581910" name="Ellipse 78"/>
                <p:cNvPicPr>
                  <a:picLocks noChangeArrowheads="1"/>
                </p:cNvPicPr>
                <p:nvPr/>
              </p:nvPicPr>
              <p:blipFill>
                <a:blip r:embed="rId4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48272" y="4267200"/>
                  <a:ext cx="170688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11" name="Text Box 213"/>
                <p:cNvSpPr txBox="1">
                  <a:spLocks noChangeArrowheads="1"/>
                </p:cNvSpPr>
                <p:nvPr/>
              </p:nvSpPr>
              <p:spPr bwMode="auto">
                <a:xfrm rot="-7666709">
                  <a:off x="6823825" y="4316717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18" name="Ellipse 79"/>
              <p:cNvGrpSpPr>
                <a:grpSpLocks/>
              </p:cNvGrpSpPr>
              <p:nvPr/>
            </p:nvGrpSpPr>
            <p:grpSpPr bwMode="auto">
              <a:xfrm>
                <a:off x="4876383" y="3215815"/>
                <a:ext cx="211802" cy="221077"/>
                <a:chOff x="6736080" y="4181856"/>
                <a:chExt cx="170688" cy="170688"/>
              </a:xfrm>
            </p:grpSpPr>
            <p:pic>
              <p:nvPicPr>
                <p:cNvPr id="581908" name="Ellipse 79"/>
                <p:cNvPicPr>
                  <a:picLocks noChangeArrowheads="1"/>
                </p:cNvPicPr>
                <p:nvPr/>
              </p:nvPicPr>
              <p:blipFill>
                <a:blip r:embed="rId4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36080" y="4181856"/>
                  <a:ext cx="170688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09" name="Text Box 216"/>
                <p:cNvSpPr txBox="1">
                  <a:spLocks noChangeArrowheads="1"/>
                </p:cNvSpPr>
                <p:nvPr/>
              </p:nvSpPr>
              <p:spPr bwMode="auto">
                <a:xfrm rot="-7666709">
                  <a:off x="6810797" y="4231276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19" name="Ellipse 80"/>
              <p:cNvGrpSpPr>
                <a:grpSpLocks/>
              </p:cNvGrpSpPr>
              <p:nvPr/>
            </p:nvGrpSpPr>
            <p:grpSpPr bwMode="auto">
              <a:xfrm>
                <a:off x="4725096" y="3105276"/>
                <a:ext cx="211802" cy="213182"/>
                <a:chOff x="6614160" y="4096512"/>
                <a:chExt cx="170688" cy="164592"/>
              </a:xfrm>
            </p:grpSpPr>
            <p:pic>
              <p:nvPicPr>
                <p:cNvPr id="581906" name="Ellipse 80"/>
                <p:cNvPicPr>
                  <a:picLocks noChangeArrowheads="1"/>
                </p:cNvPicPr>
                <p:nvPr/>
              </p:nvPicPr>
              <p:blipFill>
                <a:blip r:embed="rId4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14160" y="4096512"/>
                  <a:ext cx="170688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07" name="Text Box 219"/>
                <p:cNvSpPr txBox="1">
                  <a:spLocks noChangeArrowheads="1"/>
                </p:cNvSpPr>
                <p:nvPr/>
              </p:nvSpPr>
              <p:spPr bwMode="auto">
                <a:xfrm rot="-7666709">
                  <a:off x="6691262" y="4142224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20" name="Ellipse 81"/>
              <p:cNvGrpSpPr>
                <a:grpSpLocks/>
              </p:cNvGrpSpPr>
              <p:nvPr/>
            </p:nvGrpSpPr>
            <p:grpSpPr bwMode="auto">
              <a:xfrm>
                <a:off x="4762918" y="2836825"/>
                <a:ext cx="211802" cy="221077"/>
                <a:chOff x="6644640" y="3889248"/>
                <a:chExt cx="170688" cy="170688"/>
              </a:xfrm>
            </p:grpSpPr>
            <p:pic>
              <p:nvPicPr>
                <p:cNvPr id="581904" name="Ellipse 81"/>
                <p:cNvPicPr>
                  <a:picLocks noChangeArrowheads="1"/>
                </p:cNvPicPr>
                <p:nvPr/>
              </p:nvPicPr>
              <p:blipFill>
                <a:blip r:embed="rId4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44640" y="3889248"/>
                  <a:ext cx="170688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05" name="Text Box 222"/>
                <p:cNvSpPr txBox="1">
                  <a:spLocks noChangeArrowheads="1"/>
                </p:cNvSpPr>
                <p:nvPr/>
              </p:nvSpPr>
              <p:spPr bwMode="auto">
                <a:xfrm rot="-7666709">
                  <a:off x="6720628" y="3938470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21" name="Ellipse 82"/>
              <p:cNvGrpSpPr>
                <a:grpSpLocks/>
              </p:cNvGrpSpPr>
              <p:nvPr/>
            </p:nvGrpSpPr>
            <p:grpSpPr bwMode="auto">
              <a:xfrm>
                <a:off x="4800740" y="2576270"/>
                <a:ext cx="211802" cy="213182"/>
                <a:chOff x="6675120" y="3688080"/>
                <a:chExt cx="170688" cy="164592"/>
              </a:xfrm>
            </p:grpSpPr>
            <p:pic>
              <p:nvPicPr>
                <p:cNvPr id="581902" name="Ellipse 82"/>
                <p:cNvPicPr>
                  <a:picLocks noChangeArrowheads="1"/>
                </p:cNvPicPr>
                <p:nvPr/>
              </p:nvPicPr>
              <p:blipFill>
                <a:blip r:embed="rId4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75120" y="3688080"/>
                  <a:ext cx="170688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03" name="Text Box 225"/>
                <p:cNvSpPr txBox="1">
                  <a:spLocks noChangeArrowheads="1"/>
                </p:cNvSpPr>
                <p:nvPr/>
              </p:nvSpPr>
              <p:spPr bwMode="auto">
                <a:xfrm rot="-7666709">
                  <a:off x="6749994" y="3734717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22" name="Ellipse 83"/>
              <p:cNvGrpSpPr>
                <a:grpSpLocks/>
              </p:cNvGrpSpPr>
              <p:nvPr/>
            </p:nvGrpSpPr>
            <p:grpSpPr bwMode="auto">
              <a:xfrm>
                <a:off x="4914205" y="3057902"/>
                <a:ext cx="211802" cy="221077"/>
                <a:chOff x="6766560" y="4059936"/>
                <a:chExt cx="170688" cy="170688"/>
              </a:xfrm>
            </p:grpSpPr>
            <p:pic>
              <p:nvPicPr>
                <p:cNvPr id="581900" name="Ellipse 83"/>
                <p:cNvPicPr>
                  <a:picLocks noChangeArrowheads="1"/>
                </p:cNvPicPr>
                <p:nvPr/>
              </p:nvPicPr>
              <p:blipFill>
                <a:blip r:embed="rId4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66560" y="4059936"/>
                  <a:ext cx="170688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901" name="Text Box 228"/>
                <p:cNvSpPr txBox="1">
                  <a:spLocks noChangeArrowheads="1"/>
                </p:cNvSpPr>
                <p:nvPr/>
              </p:nvSpPr>
              <p:spPr bwMode="auto">
                <a:xfrm rot="-7666709">
                  <a:off x="6840729" y="4108792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23" name="Ellipse 84"/>
              <p:cNvGrpSpPr>
                <a:grpSpLocks/>
              </p:cNvGrpSpPr>
              <p:nvPr/>
            </p:nvGrpSpPr>
            <p:grpSpPr bwMode="auto">
              <a:xfrm>
                <a:off x="4846126" y="2986842"/>
                <a:ext cx="204238" cy="221077"/>
                <a:chOff x="6711696" y="4005072"/>
                <a:chExt cx="164592" cy="170688"/>
              </a:xfrm>
            </p:grpSpPr>
            <p:pic>
              <p:nvPicPr>
                <p:cNvPr id="581898" name="Ellipse 84"/>
                <p:cNvPicPr>
                  <a:picLocks noChangeArrowheads="1"/>
                </p:cNvPicPr>
                <p:nvPr/>
              </p:nvPicPr>
              <p:blipFill>
                <a:blip r:embed="rId4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11696" y="4005072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99" name="Text Box 231"/>
                <p:cNvSpPr txBox="1">
                  <a:spLocks noChangeArrowheads="1"/>
                </p:cNvSpPr>
                <p:nvPr/>
              </p:nvSpPr>
              <p:spPr bwMode="auto">
                <a:xfrm rot="-7666709">
                  <a:off x="6784561" y="4055384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24" name="Ellipse 85"/>
              <p:cNvGrpSpPr>
                <a:grpSpLocks/>
              </p:cNvGrpSpPr>
              <p:nvPr/>
            </p:nvGrpSpPr>
            <p:grpSpPr bwMode="auto">
              <a:xfrm>
                <a:off x="5141136" y="3192128"/>
                <a:ext cx="211802" cy="221077"/>
                <a:chOff x="6949440" y="4163568"/>
                <a:chExt cx="170688" cy="170688"/>
              </a:xfrm>
            </p:grpSpPr>
            <p:pic>
              <p:nvPicPr>
                <p:cNvPr id="581896" name="Ellipse 85"/>
                <p:cNvPicPr>
                  <a:picLocks noChangeArrowheads="1"/>
                </p:cNvPicPr>
                <p:nvPr/>
              </p:nvPicPr>
              <p:blipFill>
                <a:blip r:embed="rId4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49440" y="4163568"/>
                  <a:ext cx="170688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97" name="Text Box 234"/>
                <p:cNvSpPr txBox="1">
                  <a:spLocks noChangeArrowheads="1"/>
                </p:cNvSpPr>
                <p:nvPr/>
              </p:nvSpPr>
              <p:spPr bwMode="auto">
                <a:xfrm rot="-7666709">
                  <a:off x="7026015" y="4215143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25" name="Ellipse 86"/>
              <p:cNvGrpSpPr>
                <a:grpSpLocks/>
              </p:cNvGrpSpPr>
              <p:nvPr/>
            </p:nvGrpSpPr>
            <p:grpSpPr bwMode="auto">
              <a:xfrm>
                <a:off x="5126007" y="3081589"/>
                <a:ext cx="211802" cy="221077"/>
                <a:chOff x="6937248" y="4078224"/>
                <a:chExt cx="170688" cy="170688"/>
              </a:xfrm>
            </p:grpSpPr>
            <p:pic>
              <p:nvPicPr>
                <p:cNvPr id="581894" name="Ellipse 86"/>
                <p:cNvPicPr>
                  <a:picLocks noChangeArrowheads="1"/>
                </p:cNvPicPr>
                <p:nvPr/>
              </p:nvPicPr>
              <p:blipFill>
                <a:blip r:embed="rId4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37248" y="4078224"/>
                  <a:ext cx="170688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95" name="Text Box 237"/>
                <p:cNvSpPr txBox="1">
                  <a:spLocks noChangeArrowheads="1"/>
                </p:cNvSpPr>
                <p:nvPr/>
              </p:nvSpPr>
              <p:spPr bwMode="auto">
                <a:xfrm rot="-7666709">
                  <a:off x="7012987" y="4129702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26" name="Ellipse 87"/>
              <p:cNvGrpSpPr>
                <a:grpSpLocks/>
              </p:cNvGrpSpPr>
              <p:nvPr/>
            </p:nvGrpSpPr>
            <p:grpSpPr bwMode="auto">
              <a:xfrm>
                <a:off x="4982284" y="2971051"/>
                <a:ext cx="204238" cy="213182"/>
                <a:chOff x="6821424" y="3992880"/>
                <a:chExt cx="164592" cy="164592"/>
              </a:xfrm>
            </p:grpSpPr>
            <p:pic>
              <p:nvPicPr>
                <p:cNvPr id="581892" name="Ellipse 87"/>
                <p:cNvPicPr>
                  <a:picLocks noChangeArrowheads="1"/>
                </p:cNvPicPr>
                <p:nvPr/>
              </p:nvPicPr>
              <p:blipFill>
                <a:blip r:embed="rId4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21424" y="3992880"/>
                  <a:ext cx="164592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93" name="Text Box 240"/>
                <p:cNvSpPr txBox="1">
                  <a:spLocks noChangeArrowheads="1"/>
                </p:cNvSpPr>
                <p:nvPr/>
              </p:nvSpPr>
              <p:spPr bwMode="auto">
                <a:xfrm rot="-7666709">
                  <a:off x="6893453" y="4040651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27" name="Ellipse 88"/>
              <p:cNvGrpSpPr>
                <a:grpSpLocks/>
              </p:cNvGrpSpPr>
              <p:nvPr/>
            </p:nvGrpSpPr>
            <p:grpSpPr bwMode="auto">
              <a:xfrm>
                <a:off x="5012541" y="2702600"/>
                <a:ext cx="211802" cy="221077"/>
                <a:chOff x="6845808" y="3785616"/>
                <a:chExt cx="170688" cy="170688"/>
              </a:xfrm>
            </p:grpSpPr>
            <p:pic>
              <p:nvPicPr>
                <p:cNvPr id="581890" name="Ellipse 88"/>
                <p:cNvPicPr>
                  <a:picLocks noChangeArrowheads="1"/>
                </p:cNvPicPr>
                <p:nvPr/>
              </p:nvPicPr>
              <p:blipFill>
                <a:blip r:embed="rId4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45808" y="3785616"/>
                  <a:ext cx="170688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91" name="Text Box 243"/>
                <p:cNvSpPr txBox="1">
                  <a:spLocks noChangeArrowheads="1"/>
                </p:cNvSpPr>
                <p:nvPr/>
              </p:nvSpPr>
              <p:spPr bwMode="auto">
                <a:xfrm rot="-7666709">
                  <a:off x="6922819" y="3836897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28" name="Ellipse 89"/>
              <p:cNvGrpSpPr>
                <a:grpSpLocks/>
              </p:cNvGrpSpPr>
              <p:nvPr/>
            </p:nvGrpSpPr>
            <p:grpSpPr bwMode="auto">
              <a:xfrm>
                <a:off x="5050363" y="2442045"/>
                <a:ext cx="211802" cy="221077"/>
                <a:chOff x="6876288" y="3584448"/>
                <a:chExt cx="170688" cy="170688"/>
              </a:xfrm>
            </p:grpSpPr>
            <p:pic>
              <p:nvPicPr>
                <p:cNvPr id="581888" name="Ellipse 89"/>
                <p:cNvPicPr>
                  <a:picLocks noChangeArrowheads="1"/>
                </p:cNvPicPr>
                <p:nvPr/>
              </p:nvPicPr>
              <p:blipFill>
                <a:blip r:embed="rId4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76288" y="3584448"/>
                  <a:ext cx="170688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89" name="Text Box 246"/>
                <p:cNvSpPr txBox="1">
                  <a:spLocks noChangeArrowheads="1"/>
                </p:cNvSpPr>
                <p:nvPr/>
              </p:nvSpPr>
              <p:spPr bwMode="auto">
                <a:xfrm rot="-7666709">
                  <a:off x="6952184" y="3633144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29" name="Ellipse 90"/>
              <p:cNvGrpSpPr>
                <a:grpSpLocks/>
              </p:cNvGrpSpPr>
              <p:nvPr/>
            </p:nvGrpSpPr>
            <p:grpSpPr bwMode="auto">
              <a:xfrm>
                <a:off x="4611631" y="2868408"/>
                <a:ext cx="219366" cy="228973"/>
                <a:chOff x="6522720" y="3913632"/>
                <a:chExt cx="176784" cy="176784"/>
              </a:xfrm>
            </p:grpSpPr>
            <p:pic>
              <p:nvPicPr>
                <p:cNvPr id="581886" name="Ellipse 90"/>
                <p:cNvPicPr>
                  <a:picLocks noChangeArrowheads="1"/>
                </p:cNvPicPr>
                <p:nvPr/>
              </p:nvPicPr>
              <p:blipFill>
                <a:blip r:embed="rId4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22720" y="3913632"/>
                  <a:ext cx="176784" cy="176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87" name="Text Box 249"/>
                <p:cNvSpPr txBox="1">
                  <a:spLocks noChangeArrowheads="1"/>
                </p:cNvSpPr>
                <p:nvPr/>
              </p:nvSpPr>
              <p:spPr bwMode="auto">
                <a:xfrm rot="-3588459">
                  <a:off x="6599748" y="3962478"/>
                  <a:ext cx="30598" cy="32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30" name="Ellipse 91"/>
              <p:cNvGrpSpPr>
                <a:grpSpLocks/>
              </p:cNvGrpSpPr>
              <p:nvPr/>
            </p:nvGrpSpPr>
            <p:grpSpPr bwMode="auto">
              <a:xfrm>
                <a:off x="4929334" y="2449940"/>
                <a:ext cx="219366" cy="228973"/>
                <a:chOff x="6778752" y="3590544"/>
                <a:chExt cx="176784" cy="176784"/>
              </a:xfrm>
            </p:grpSpPr>
            <p:pic>
              <p:nvPicPr>
                <p:cNvPr id="581884" name="Ellipse 91"/>
                <p:cNvPicPr>
                  <a:picLocks noChangeArrowheads="1"/>
                </p:cNvPicPr>
                <p:nvPr/>
              </p:nvPicPr>
              <p:blipFill>
                <a:blip r:embed="rId4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78752" y="3590544"/>
                  <a:ext cx="176784" cy="176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85" name="Text Box 252"/>
                <p:cNvSpPr txBox="1">
                  <a:spLocks noChangeArrowheads="1"/>
                </p:cNvSpPr>
                <p:nvPr/>
              </p:nvSpPr>
              <p:spPr bwMode="auto">
                <a:xfrm rot="-3588459">
                  <a:off x="6857096" y="3641319"/>
                  <a:ext cx="30598" cy="32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31" name="Ellipse 92"/>
              <p:cNvGrpSpPr>
                <a:grpSpLocks/>
              </p:cNvGrpSpPr>
              <p:nvPr/>
            </p:nvGrpSpPr>
            <p:grpSpPr bwMode="auto">
              <a:xfrm>
                <a:off x="4838561" y="2892094"/>
                <a:ext cx="219366" cy="221077"/>
                <a:chOff x="6705600" y="3931920"/>
                <a:chExt cx="176784" cy="170688"/>
              </a:xfrm>
            </p:grpSpPr>
            <p:pic>
              <p:nvPicPr>
                <p:cNvPr id="581882" name="Ellipse 92"/>
                <p:cNvPicPr>
                  <a:picLocks noChangeArrowheads="1"/>
                </p:cNvPicPr>
                <p:nvPr/>
              </p:nvPicPr>
              <p:blipFill>
                <a:blip r:embed="rId4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05600" y="3931920"/>
                  <a:ext cx="176784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83" name="Text Box 255"/>
                <p:cNvSpPr txBox="1">
                  <a:spLocks noChangeArrowheads="1"/>
                </p:cNvSpPr>
                <p:nvPr/>
              </p:nvSpPr>
              <p:spPr bwMode="auto">
                <a:xfrm rot="-3588459">
                  <a:off x="6780565" y="3978736"/>
                  <a:ext cx="30598" cy="32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32" name="Ellipse 93"/>
              <p:cNvGrpSpPr>
                <a:grpSpLocks/>
              </p:cNvGrpSpPr>
              <p:nvPr/>
            </p:nvGrpSpPr>
            <p:grpSpPr bwMode="auto">
              <a:xfrm>
                <a:off x="4959591" y="2821034"/>
                <a:ext cx="219366" cy="228973"/>
                <a:chOff x="6803136" y="3877056"/>
                <a:chExt cx="176784" cy="176784"/>
              </a:xfrm>
            </p:grpSpPr>
            <p:pic>
              <p:nvPicPr>
                <p:cNvPr id="581880" name="Ellipse 93"/>
                <p:cNvPicPr>
                  <a:picLocks noChangeArrowheads="1"/>
                </p:cNvPicPr>
                <p:nvPr/>
              </p:nvPicPr>
              <p:blipFill>
                <a:blip r:embed="rId4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03136" y="3877056"/>
                  <a:ext cx="176784" cy="176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81" name="Text Box 258"/>
                <p:cNvSpPr txBox="1">
                  <a:spLocks noChangeArrowheads="1"/>
                </p:cNvSpPr>
                <p:nvPr/>
              </p:nvSpPr>
              <p:spPr bwMode="auto">
                <a:xfrm rot="-3588459">
                  <a:off x="6876898" y="3925809"/>
                  <a:ext cx="30598" cy="32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33" name="Ellipse 94"/>
              <p:cNvGrpSpPr>
                <a:grpSpLocks/>
              </p:cNvGrpSpPr>
              <p:nvPr/>
            </p:nvGrpSpPr>
            <p:grpSpPr bwMode="auto">
              <a:xfrm>
                <a:off x="5020106" y="2599957"/>
                <a:ext cx="219366" cy="228973"/>
                <a:chOff x="6851904" y="3706368"/>
                <a:chExt cx="176784" cy="176784"/>
              </a:xfrm>
            </p:grpSpPr>
            <p:pic>
              <p:nvPicPr>
                <p:cNvPr id="581878" name="Ellipse 94"/>
                <p:cNvPicPr>
                  <a:picLocks noChangeArrowheads="1"/>
                </p:cNvPicPr>
                <p:nvPr/>
              </p:nvPicPr>
              <p:blipFill>
                <a:blip r:embed="rId4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51904" y="3706368"/>
                  <a:ext cx="176784" cy="176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79" name="Text Box 261"/>
                <p:cNvSpPr txBox="1">
                  <a:spLocks noChangeArrowheads="1"/>
                </p:cNvSpPr>
                <p:nvPr/>
              </p:nvSpPr>
              <p:spPr bwMode="auto">
                <a:xfrm rot="-3588459">
                  <a:off x="6926741" y="3754265"/>
                  <a:ext cx="30598" cy="32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34" name="Ellipse 95"/>
              <p:cNvGrpSpPr>
                <a:grpSpLocks/>
              </p:cNvGrpSpPr>
              <p:nvPr/>
            </p:nvGrpSpPr>
            <p:grpSpPr bwMode="auto">
              <a:xfrm>
                <a:off x="5337809" y="2521001"/>
                <a:ext cx="219366" cy="228973"/>
                <a:chOff x="7107936" y="3645408"/>
                <a:chExt cx="176784" cy="176784"/>
              </a:xfrm>
            </p:grpSpPr>
            <p:pic>
              <p:nvPicPr>
                <p:cNvPr id="581876" name="Ellipse 95"/>
                <p:cNvPicPr>
                  <a:picLocks noChangeArrowheads="1"/>
                </p:cNvPicPr>
                <p:nvPr/>
              </p:nvPicPr>
              <p:blipFill>
                <a:blip r:embed="rId4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07936" y="3645408"/>
                  <a:ext cx="176784" cy="176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77" name="Text Box 264"/>
                <p:cNvSpPr txBox="1">
                  <a:spLocks noChangeArrowheads="1"/>
                </p:cNvSpPr>
                <p:nvPr/>
              </p:nvSpPr>
              <p:spPr bwMode="auto">
                <a:xfrm rot="-3588459">
                  <a:off x="7185308" y="3694430"/>
                  <a:ext cx="30598" cy="32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97" name="Ellipse 96"/>
              <p:cNvSpPr/>
              <p:nvPr/>
            </p:nvSpPr>
            <p:spPr>
              <a:xfrm rot="8469202" flipV="1">
                <a:off x="5035724" y="2605524"/>
                <a:ext cx="47282" cy="4725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98" name="Ellipse 97"/>
              <p:cNvSpPr/>
              <p:nvPr/>
            </p:nvSpPr>
            <p:spPr>
              <a:xfrm rot="8469202" flipV="1">
                <a:off x="5104678" y="2535665"/>
                <a:ext cx="45311" cy="45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99" name="Ellipse 98"/>
              <p:cNvSpPr/>
              <p:nvPr/>
            </p:nvSpPr>
            <p:spPr>
              <a:xfrm rot="8469202" flipV="1">
                <a:off x="4903730" y="2839759"/>
                <a:ext cx="45311" cy="45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00" name="Ellipse 99"/>
              <p:cNvSpPr/>
              <p:nvPr/>
            </p:nvSpPr>
            <p:spPr>
              <a:xfrm rot="8469202" flipV="1">
                <a:off x="5014054" y="2821267"/>
                <a:ext cx="45311" cy="45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01" name="Ellipse 100"/>
              <p:cNvSpPr/>
              <p:nvPr/>
            </p:nvSpPr>
            <p:spPr>
              <a:xfrm rot="8469202" flipV="1">
                <a:off x="5234703" y="2796611"/>
                <a:ext cx="45311" cy="4725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02" name="Ellipse 101"/>
              <p:cNvSpPr/>
              <p:nvPr/>
            </p:nvSpPr>
            <p:spPr>
              <a:xfrm rot="8469202" flipV="1">
                <a:off x="5390338" y="2702095"/>
                <a:ext cx="45312" cy="45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03" name="Ellipse 102"/>
              <p:cNvSpPr/>
              <p:nvPr/>
            </p:nvSpPr>
            <p:spPr>
              <a:xfrm rot="8469202" flipV="1">
                <a:off x="5654328" y="2492517"/>
                <a:ext cx="47282" cy="45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04" name="Ellipse 103"/>
              <p:cNvSpPr/>
              <p:nvPr/>
            </p:nvSpPr>
            <p:spPr>
              <a:xfrm rot="12547453" flipV="1">
                <a:off x="5266224" y="2611689"/>
                <a:ext cx="57132" cy="575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05" name="Ellipse 104"/>
              <p:cNvSpPr/>
              <p:nvPr/>
            </p:nvSpPr>
            <p:spPr>
              <a:xfrm rot="12547453" flipV="1">
                <a:off x="5360788" y="2430876"/>
                <a:ext cx="57132" cy="575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581744" name="Ellipse 105"/>
              <p:cNvGrpSpPr>
                <a:grpSpLocks/>
              </p:cNvGrpSpPr>
              <p:nvPr/>
            </p:nvGrpSpPr>
            <p:grpSpPr bwMode="auto">
              <a:xfrm>
                <a:off x="4233413" y="3318458"/>
                <a:ext cx="204238" cy="213182"/>
                <a:chOff x="6217920" y="4261104"/>
                <a:chExt cx="164592" cy="164592"/>
              </a:xfrm>
            </p:grpSpPr>
            <p:pic>
              <p:nvPicPr>
                <p:cNvPr id="581874" name="Ellipse 105"/>
                <p:cNvPicPr>
                  <a:picLocks noChangeArrowheads="1"/>
                </p:cNvPicPr>
                <p:nvPr/>
              </p:nvPicPr>
              <p:blipFill>
                <a:blip r:embed="rId5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17920" y="4261104"/>
                  <a:ext cx="164592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75" name="Text Box 294"/>
                <p:cNvSpPr txBox="1">
                  <a:spLocks noChangeArrowheads="1"/>
                </p:cNvSpPr>
                <p:nvPr/>
              </p:nvSpPr>
              <p:spPr bwMode="auto">
                <a:xfrm rot="-8533292">
                  <a:off x="6290821" y="4307933"/>
                  <a:ext cx="26052" cy="24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45" name="Ellipse 106"/>
              <p:cNvGrpSpPr>
                <a:grpSpLocks/>
              </p:cNvGrpSpPr>
              <p:nvPr/>
            </p:nvGrpSpPr>
            <p:grpSpPr bwMode="auto">
              <a:xfrm>
                <a:off x="4362007" y="3065798"/>
                <a:ext cx="211802" cy="213182"/>
                <a:chOff x="6321552" y="4066032"/>
                <a:chExt cx="170688" cy="164592"/>
              </a:xfrm>
            </p:grpSpPr>
            <p:pic>
              <p:nvPicPr>
                <p:cNvPr id="581872" name="Ellipse 106"/>
                <p:cNvPicPr>
                  <a:picLocks noChangeArrowheads="1"/>
                </p:cNvPicPr>
                <p:nvPr/>
              </p:nvPicPr>
              <p:blipFill>
                <a:blip r:embed="rId5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21552" y="4066032"/>
                  <a:ext cx="170688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73" name="Text Box 297"/>
                <p:cNvSpPr txBox="1">
                  <a:spLocks noChangeArrowheads="1"/>
                </p:cNvSpPr>
                <p:nvPr/>
              </p:nvSpPr>
              <p:spPr bwMode="auto">
                <a:xfrm rot="-8533292">
                  <a:off x="6396843" y="4114228"/>
                  <a:ext cx="26052" cy="24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46" name="Ellipse 107"/>
              <p:cNvGrpSpPr>
                <a:grpSpLocks/>
              </p:cNvGrpSpPr>
              <p:nvPr/>
            </p:nvGrpSpPr>
            <p:grpSpPr bwMode="auto">
              <a:xfrm>
                <a:off x="4422522" y="3452683"/>
                <a:ext cx="219366" cy="228973"/>
                <a:chOff x="6370320" y="4364736"/>
                <a:chExt cx="176784" cy="176784"/>
              </a:xfrm>
            </p:grpSpPr>
            <p:pic>
              <p:nvPicPr>
                <p:cNvPr id="581870" name="Ellipse 107"/>
                <p:cNvPicPr>
                  <a:picLocks noChangeArrowheads="1"/>
                </p:cNvPicPr>
                <p:nvPr/>
              </p:nvPicPr>
              <p:blipFill>
                <a:blip r:embed="rId5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70320" y="4364736"/>
                  <a:ext cx="176784" cy="176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71" name="Text Box 300"/>
                <p:cNvSpPr txBox="1">
                  <a:spLocks noChangeArrowheads="1"/>
                </p:cNvSpPr>
                <p:nvPr/>
              </p:nvSpPr>
              <p:spPr bwMode="auto">
                <a:xfrm rot="8988458">
                  <a:off x="6445879" y="4416621"/>
                  <a:ext cx="31937" cy="31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47" name="Ellipse 108"/>
              <p:cNvGrpSpPr>
                <a:grpSpLocks/>
              </p:cNvGrpSpPr>
              <p:nvPr/>
            </p:nvGrpSpPr>
            <p:grpSpPr bwMode="auto">
              <a:xfrm>
                <a:off x="4346878" y="3176336"/>
                <a:ext cx="219366" cy="228973"/>
                <a:chOff x="6309360" y="4151376"/>
                <a:chExt cx="176784" cy="176784"/>
              </a:xfrm>
            </p:grpSpPr>
            <p:pic>
              <p:nvPicPr>
                <p:cNvPr id="581868" name="Ellipse 108"/>
                <p:cNvPicPr>
                  <a:picLocks noChangeArrowheads="1"/>
                </p:cNvPicPr>
                <p:nvPr/>
              </p:nvPicPr>
              <p:blipFill>
                <a:blip r:embed="rId5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09360" y="4151376"/>
                  <a:ext cx="176784" cy="176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69" name="Text Box 303"/>
                <p:cNvSpPr txBox="1">
                  <a:spLocks noChangeArrowheads="1"/>
                </p:cNvSpPr>
                <p:nvPr/>
              </p:nvSpPr>
              <p:spPr bwMode="auto">
                <a:xfrm rot="8988458">
                  <a:off x="6381950" y="4199490"/>
                  <a:ext cx="31937" cy="31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48" name="Ellipse 109"/>
              <p:cNvGrpSpPr>
                <a:grpSpLocks/>
              </p:cNvGrpSpPr>
              <p:nvPr/>
            </p:nvGrpSpPr>
            <p:grpSpPr bwMode="auto">
              <a:xfrm>
                <a:off x="4346878" y="4408052"/>
                <a:ext cx="219366" cy="228973"/>
                <a:chOff x="6309360" y="5102352"/>
                <a:chExt cx="176784" cy="176784"/>
              </a:xfrm>
            </p:grpSpPr>
            <p:pic>
              <p:nvPicPr>
                <p:cNvPr id="581866" name="Ellipse 109"/>
                <p:cNvPicPr>
                  <a:picLocks noChangeArrowheads="1"/>
                </p:cNvPicPr>
                <p:nvPr/>
              </p:nvPicPr>
              <p:blipFill>
                <a:blip r:embed="rId5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09360" y="5102352"/>
                  <a:ext cx="176784" cy="176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67" name="Text Box 306"/>
                <p:cNvSpPr txBox="1">
                  <a:spLocks noChangeArrowheads="1"/>
                </p:cNvSpPr>
                <p:nvPr/>
              </p:nvSpPr>
              <p:spPr bwMode="auto">
                <a:xfrm rot="8988458">
                  <a:off x="6381950" y="5155034"/>
                  <a:ext cx="31937" cy="31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49" name="Ellipse 110"/>
              <p:cNvGrpSpPr>
                <a:grpSpLocks/>
              </p:cNvGrpSpPr>
              <p:nvPr/>
            </p:nvGrpSpPr>
            <p:grpSpPr bwMode="auto">
              <a:xfrm>
                <a:off x="4271235" y="2765765"/>
                <a:ext cx="219366" cy="228973"/>
                <a:chOff x="6248400" y="3834384"/>
                <a:chExt cx="176784" cy="176784"/>
              </a:xfrm>
            </p:grpSpPr>
            <p:pic>
              <p:nvPicPr>
                <p:cNvPr id="581864" name="Ellipse 110"/>
                <p:cNvPicPr>
                  <a:picLocks noChangeArrowheads="1"/>
                </p:cNvPicPr>
                <p:nvPr/>
              </p:nvPicPr>
              <p:blipFill>
                <a:blip r:embed="rId5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48400" y="3834384"/>
                  <a:ext cx="176784" cy="176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65" name="Text Box 309"/>
                <p:cNvSpPr txBox="1">
                  <a:spLocks noChangeArrowheads="1"/>
                </p:cNvSpPr>
                <p:nvPr/>
              </p:nvSpPr>
              <p:spPr bwMode="auto">
                <a:xfrm rot="8988458">
                  <a:off x="6326513" y="3885052"/>
                  <a:ext cx="31937" cy="31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50" name="Ellipse 111"/>
              <p:cNvGrpSpPr>
                <a:grpSpLocks/>
              </p:cNvGrpSpPr>
              <p:nvPr/>
            </p:nvGrpSpPr>
            <p:grpSpPr bwMode="auto">
              <a:xfrm>
                <a:off x="4256106" y="3168441"/>
                <a:ext cx="211802" cy="213182"/>
                <a:chOff x="6236208" y="4145280"/>
                <a:chExt cx="170688" cy="164592"/>
              </a:xfrm>
            </p:grpSpPr>
            <p:pic>
              <p:nvPicPr>
                <p:cNvPr id="581862" name="Ellipse 111"/>
                <p:cNvPicPr>
                  <a:picLocks noChangeArrowheads="1"/>
                </p:cNvPicPr>
                <p:nvPr/>
              </p:nvPicPr>
              <p:blipFill>
                <a:blip r:embed="rId5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36208" y="4145280"/>
                  <a:ext cx="170688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63" name="Text Box 312"/>
                <p:cNvSpPr txBox="1">
                  <a:spLocks noChangeArrowheads="1"/>
                </p:cNvSpPr>
                <p:nvPr/>
              </p:nvSpPr>
              <p:spPr bwMode="auto">
                <a:xfrm rot="7730797">
                  <a:off x="6310857" y="4191288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51" name="Ellipse 112"/>
              <p:cNvGrpSpPr>
                <a:grpSpLocks/>
              </p:cNvGrpSpPr>
              <p:nvPr/>
            </p:nvGrpSpPr>
            <p:grpSpPr bwMode="auto">
              <a:xfrm>
                <a:off x="4324185" y="3097380"/>
                <a:ext cx="211802" cy="221077"/>
                <a:chOff x="6291072" y="4090416"/>
                <a:chExt cx="170688" cy="170688"/>
              </a:xfrm>
            </p:grpSpPr>
            <p:pic>
              <p:nvPicPr>
                <p:cNvPr id="581860" name="Ellipse 112"/>
                <p:cNvPicPr>
                  <a:picLocks noChangeArrowheads="1"/>
                </p:cNvPicPr>
                <p:nvPr/>
              </p:nvPicPr>
              <p:blipFill>
                <a:blip r:embed="rId5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91072" y="4090416"/>
                  <a:ext cx="170688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61" name="Text Box 315"/>
                <p:cNvSpPr txBox="1">
                  <a:spLocks noChangeArrowheads="1"/>
                </p:cNvSpPr>
                <p:nvPr/>
              </p:nvSpPr>
              <p:spPr bwMode="auto">
                <a:xfrm rot="7730797">
                  <a:off x="6368054" y="4138893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52" name="Ellipse 113"/>
              <p:cNvGrpSpPr>
                <a:grpSpLocks/>
              </p:cNvGrpSpPr>
              <p:nvPr/>
            </p:nvGrpSpPr>
            <p:grpSpPr bwMode="auto">
              <a:xfrm>
                <a:off x="4362007" y="2978946"/>
                <a:ext cx="219366" cy="228973"/>
                <a:chOff x="6321552" y="3998976"/>
                <a:chExt cx="176784" cy="176784"/>
              </a:xfrm>
            </p:grpSpPr>
            <p:pic>
              <p:nvPicPr>
                <p:cNvPr id="581858" name="Ellipse 113"/>
                <p:cNvPicPr>
                  <a:picLocks noChangeArrowheads="1"/>
                </p:cNvPicPr>
                <p:nvPr/>
              </p:nvPicPr>
              <p:blipFill>
                <a:blip r:embed="rId5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21552" y="3998976"/>
                  <a:ext cx="176784" cy="176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59" name="Text Box 318"/>
                <p:cNvSpPr txBox="1">
                  <a:spLocks noChangeArrowheads="1"/>
                </p:cNvSpPr>
                <p:nvPr/>
              </p:nvSpPr>
              <p:spPr bwMode="auto">
                <a:xfrm rot="3652547">
                  <a:off x="6398887" y="4050857"/>
                  <a:ext cx="30598" cy="32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115" name="Ellipse 114"/>
              <p:cNvSpPr/>
              <p:nvPr/>
            </p:nvSpPr>
            <p:spPr>
              <a:xfrm rot="10631792" flipH="1" flipV="1">
                <a:off x="4523504" y="3959566"/>
                <a:ext cx="47282" cy="45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16" name="Ellipse 115"/>
              <p:cNvSpPr/>
              <p:nvPr/>
            </p:nvSpPr>
            <p:spPr>
              <a:xfrm rot="10631792" flipH="1" flipV="1">
                <a:off x="4426971" y="3951347"/>
                <a:ext cx="45311" cy="45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17" name="Ellipse 116"/>
              <p:cNvSpPr/>
              <p:nvPr/>
            </p:nvSpPr>
            <p:spPr>
              <a:xfrm rot="10631792" flipH="1" flipV="1">
                <a:off x="4777645" y="4043807"/>
                <a:ext cx="47282" cy="45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18" name="Ellipse 117"/>
              <p:cNvSpPr/>
              <p:nvPr/>
            </p:nvSpPr>
            <p:spPr>
              <a:xfrm rot="10631792" flipH="1" flipV="1">
                <a:off x="4683081" y="4103394"/>
                <a:ext cx="47282" cy="45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19" name="Ellipse 118"/>
              <p:cNvSpPr/>
              <p:nvPr/>
            </p:nvSpPr>
            <p:spPr>
              <a:xfrm rot="10631792" flipH="1" flipV="1">
                <a:off x="4499863" y="4066410"/>
                <a:ext cx="45312" cy="45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20" name="Ellipse 119"/>
              <p:cNvSpPr/>
              <p:nvPr/>
            </p:nvSpPr>
            <p:spPr>
              <a:xfrm rot="10631792" flipH="1" flipV="1">
                <a:off x="4677170" y="4364339"/>
                <a:ext cx="47282" cy="45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21" name="Ellipse 120"/>
              <p:cNvSpPr/>
              <p:nvPr/>
            </p:nvSpPr>
            <p:spPr>
              <a:xfrm rot="10631792" flipH="1" flipV="1">
                <a:off x="4580637" y="4356120"/>
                <a:ext cx="45311" cy="4725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581760" name="Grouper 147"/>
              <p:cNvGrpSpPr>
                <a:grpSpLocks/>
              </p:cNvGrpSpPr>
              <p:nvPr/>
            </p:nvGrpSpPr>
            <p:grpSpPr bwMode="auto">
              <a:xfrm>
                <a:off x="4837439" y="4250310"/>
                <a:ext cx="794434" cy="354677"/>
                <a:chOff x="4837415" y="4250341"/>
                <a:chExt cx="794431" cy="354680"/>
              </a:xfrm>
            </p:grpSpPr>
            <p:grpSp>
              <p:nvGrpSpPr>
                <p:cNvPr id="581832" name="Ellipse 149"/>
                <p:cNvGrpSpPr>
                  <a:grpSpLocks/>
                </p:cNvGrpSpPr>
                <p:nvPr/>
              </p:nvGrpSpPr>
              <p:grpSpPr bwMode="auto">
                <a:xfrm>
                  <a:off x="5504198" y="4392292"/>
                  <a:ext cx="204237" cy="221079"/>
                  <a:chOff x="7242048" y="5090160"/>
                  <a:chExt cx="164592" cy="170688"/>
                </a:xfrm>
              </p:grpSpPr>
              <p:pic>
                <p:nvPicPr>
                  <p:cNvPr id="581856" name="Ellipse 149"/>
                  <p:cNvPicPr>
                    <a:picLocks noChangeArrowheads="1"/>
                  </p:cNvPicPr>
                  <p:nvPr/>
                </p:nvPicPr>
                <p:blipFill>
                  <a:blip r:embed="rId56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42048" y="5090160"/>
                    <a:ext cx="164592" cy="1706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81857" name="Text Box 343"/>
                  <p:cNvSpPr txBox="1">
                    <a:spLocks noChangeArrowheads="1"/>
                  </p:cNvSpPr>
                  <p:nvPr/>
                </p:nvSpPr>
                <p:spPr bwMode="auto">
                  <a:xfrm rot="10800000">
                    <a:off x="7313470" y="5139309"/>
                    <a:ext cx="26052" cy="249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/>
                    <a:endParaRPr lang="en-GB" altLang="fr-FR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  <p:grpSp>
              <p:nvGrpSpPr>
                <p:cNvPr id="581833" name="Ellipse 150"/>
                <p:cNvGrpSpPr>
                  <a:grpSpLocks/>
                </p:cNvGrpSpPr>
                <p:nvPr/>
              </p:nvGrpSpPr>
              <p:grpSpPr bwMode="auto">
                <a:xfrm>
                  <a:off x="5254575" y="4494936"/>
                  <a:ext cx="204237" cy="205288"/>
                  <a:chOff x="7040880" y="5169408"/>
                  <a:chExt cx="164592" cy="158496"/>
                </a:xfrm>
              </p:grpSpPr>
              <p:pic>
                <p:nvPicPr>
                  <p:cNvPr id="581854" name="Ellipse 150"/>
                  <p:cNvPicPr>
                    <a:picLocks noChangeArrowheads="1"/>
                  </p:cNvPicPr>
                  <p:nvPr/>
                </p:nvPicPr>
                <p:blipFill>
                  <a:blip r:embed="rId5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40880" y="5169408"/>
                    <a:ext cx="164592" cy="1584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81855" name="Text Box 346"/>
                  <p:cNvSpPr txBox="1">
                    <a:spLocks noChangeArrowheads="1"/>
                  </p:cNvSpPr>
                  <p:nvPr/>
                </p:nvSpPr>
                <p:spPr bwMode="auto">
                  <a:xfrm rot="10800000">
                    <a:off x="7112221" y="5214458"/>
                    <a:ext cx="26052" cy="249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/>
                    <a:endParaRPr lang="en-GB" altLang="fr-FR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  <p:grpSp>
              <p:nvGrpSpPr>
                <p:cNvPr id="581834" name="Ellipse 151"/>
                <p:cNvGrpSpPr>
                  <a:grpSpLocks/>
                </p:cNvGrpSpPr>
                <p:nvPr/>
              </p:nvGrpSpPr>
              <p:grpSpPr bwMode="auto">
                <a:xfrm>
                  <a:off x="5156239" y="4502832"/>
                  <a:ext cx="204237" cy="221079"/>
                  <a:chOff x="6961632" y="5175504"/>
                  <a:chExt cx="164592" cy="170688"/>
                </a:xfrm>
              </p:grpSpPr>
              <p:pic>
                <p:nvPicPr>
                  <p:cNvPr id="581852" name="Ellipse 151"/>
                  <p:cNvPicPr>
                    <a:picLocks noChangeArrowheads="1"/>
                  </p:cNvPicPr>
                  <p:nvPr/>
                </p:nvPicPr>
                <p:blipFill>
                  <a:blip r:embed="rId5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961632" y="5175504"/>
                    <a:ext cx="164592" cy="1706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81853" name="Text Box 349"/>
                  <p:cNvSpPr txBox="1">
                    <a:spLocks noChangeArrowheads="1"/>
                  </p:cNvSpPr>
                  <p:nvPr/>
                </p:nvSpPr>
                <p:spPr bwMode="auto">
                  <a:xfrm rot="10800000">
                    <a:off x="7033751" y="5224272"/>
                    <a:ext cx="26052" cy="249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/>
                    <a:endParaRPr lang="en-GB" altLang="fr-FR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  <p:grpSp>
              <p:nvGrpSpPr>
                <p:cNvPr id="581835" name="Ellipse 152"/>
                <p:cNvGrpSpPr>
                  <a:grpSpLocks/>
                </p:cNvGrpSpPr>
                <p:nvPr/>
              </p:nvGrpSpPr>
              <p:grpSpPr bwMode="auto">
                <a:xfrm>
                  <a:off x="5405862" y="4337023"/>
                  <a:ext cx="204237" cy="221079"/>
                  <a:chOff x="7162800" y="5047488"/>
                  <a:chExt cx="164592" cy="170688"/>
                </a:xfrm>
              </p:grpSpPr>
              <p:pic>
                <p:nvPicPr>
                  <p:cNvPr id="581850" name="Ellipse 152"/>
                  <p:cNvPicPr>
                    <a:picLocks noChangeArrowheads="1"/>
                  </p:cNvPicPr>
                  <p:nvPr/>
                </p:nvPicPr>
                <p:blipFill>
                  <a:blip r:embed="rId5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162800" y="5047488"/>
                    <a:ext cx="164592" cy="1706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81851" name="Text Box 352"/>
                  <p:cNvSpPr txBox="1">
                    <a:spLocks noChangeArrowheads="1"/>
                  </p:cNvSpPr>
                  <p:nvPr/>
                </p:nvSpPr>
                <p:spPr bwMode="auto">
                  <a:xfrm rot="10800000">
                    <a:off x="7235000" y="5096832"/>
                    <a:ext cx="26052" cy="249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/>
                    <a:endParaRPr lang="en-GB" altLang="fr-FR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  <p:grpSp>
              <p:nvGrpSpPr>
                <p:cNvPr id="581836" name="Ellipse 153"/>
                <p:cNvGrpSpPr>
                  <a:grpSpLocks/>
                </p:cNvGrpSpPr>
                <p:nvPr/>
              </p:nvGrpSpPr>
              <p:grpSpPr bwMode="auto">
                <a:xfrm>
                  <a:off x="5224318" y="4384397"/>
                  <a:ext cx="204237" cy="221079"/>
                  <a:chOff x="7016496" y="5084064"/>
                  <a:chExt cx="164592" cy="170688"/>
                </a:xfrm>
              </p:grpSpPr>
              <p:pic>
                <p:nvPicPr>
                  <p:cNvPr id="581848" name="Ellipse 153"/>
                  <p:cNvPicPr>
                    <a:picLocks noChangeArrowheads="1"/>
                  </p:cNvPicPr>
                  <p:nvPr/>
                </p:nvPicPr>
                <p:blipFill>
                  <a:blip r:embed="rId60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16496" y="5084064"/>
                    <a:ext cx="164592" cy="1706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81849" name="Text Box 355"/>
                  <p:cNvSpPr txBox="1">
                    <a:spLocks noChangeArrowheads="1"/>
                  </p:cNvSpPr>
                  <p:nvPr/>
                </p:nvSpPr>
                <p:spPr bwMode="auto">
                  <a:xfrm rot="10800000">
                    <a:off x="7088303" y="5132791"/>
                    <a:ext cx="26052" cy="249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/>
                    <a:endParaRPr lang="en-GB" altLang="fr-FR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  <p:grpSp>
              <p:nvGrpSpPr>
                <p:cNvPr id="581837" name="Ellipse 154"/>
                <p:cNvGrpSpPr>
                  <a:grpSpLocks/>
                </p:cNvGrpSpPr>
                <p:nvPr/>
              </p:nvGrpSpPr>
              <p:grpSpPr bwMode="auto">
                <a:xfrm>
                  <a:off x="5035209" y="4194900"/>
                  <a:ext cx="204237" cy="221079"/>
                  <a:chOff x="6864096" y="4937760"/>
                  <a:chExt cx="164592" cy="170688"/>
                </a:xfrm>
              </p:grpSpPr>
              <p:pic>
                <p:nvPicPr>
                  <p:cNvPr id="581846" name="Ellipse 154"/>
                  <p:cNvPicPr>
                    <a:picLocks noChangeArrowheads="1"/>
                  </p:cNvPicPr>
                  <p:nvPr/>
                </p:nvPicPr>
                <p:blipFill>
                  <a:blip r:embed="rId61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864096" y="4937760"/>
                    <a:ext cx="164592" cy="1706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81847" name="Text Box 358"/>
                  <p:cNvSpPr txBox="1">
                    <a:spLocks noChangeArrowheads="1"/>
                  </p:cNvSpPr>
                  <p:nvPr/>
                </p:nvSpPr>
                <p:spPr bwMode="auto">
                  <a:xfrm rot="10800000">
                    <a:off x="6938195" y="4985733"/>
                    <a:ext cx="26052" cy="249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/>
                    <a:endParaRPr lang="en-GB" altLang="fr-FR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  <p:grpSp>
              <p:nvGrpSpPr>
                <p:cNvPr id="581838" name="Ellipse 155"/>
                <p:cNvGrpSpPr>
                  <a:grpSpLocks/>
                </p:cNvGrpSpPr>
                <p:nvPr/>
              </p:nvGrpSpPr>
              <p:grpSpPr bwMode="auto">
                <a:xfrm>
                  <a:off x="4974695" y="4423875"/>
                  <a:ext cx="211801" cy="213183"/>
                  <a:chOff x="6815328" y="5114544"/>
                  <a:chExt cx="170688" cy="164592"/>
                </a:xfrm>
              </p:grpSpPr>
              <p:pic>
                <p:nvPicPr>
                  <p:cNvPr id="581844" name="Ellipse 155"/>
                  <p:cNvPicPr>
                    <a:picLocks noChangeArrowheads="1"/>
                  </p:cNvPicPr>
                  <p:nvPr/>
                </p:nvPicPr>
                <p:blipFill>
                  <a:blip r:embed="rId62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815328" y="5114544"/>
                    <a:ext cx="170688" cy="1645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81845" name="Text Box 361"/>
                  <p:cNvSpPr txBox="1">
                    <a:spLocks noChangeArrowheads="1"/>
                  </p:cNvSpPr>
                  <p:nvPr/>
                </p:nvSpPr>
                <p:spPr bwMode="auto">
                  <a:xfrm rot="5231792">
                    <a:off x="6891502" y="5161326"/>
                    <a:ext cx="24960" cy="260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/>
                    <a:endParaRPr lang="en-GB" altLang="fr-FR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  <p:grpSp>
              <p:nvGrpSpPr>
                <p:cNvPr id="581839" name="Ellipse 156"/>
                <p:cNvGrpSpPr>
                  <a:grpSpLocks/>
                </p:cNvGrpSpPr>
                <p:nvPr/>
              </p:nvGrpSpPr>
              <p:grpSpPr bwMode="auto">
                <a:xfrm>
                  <a:off x="4778022" y="4242274"/>
                  <a:ext cx="211801" cy="221079"/>
                  <a:chOff x="6656832" y="4974336"/>
                  <a:chExt cx="170688" cy="170688"/>
                </a:xfrm>
              </p:grpSpPr>
              <p:pic>
                <p:nvPicPr>
                  <p:cNvPr id="581842" name="Ellipse 156"/>
                  <p:cNvPicPr>
                    <a:picLocks noChangeArrowheads="1"/>
                  </p:cNvPicPr>
                  <p:nvPr/>
                </p:nvPicPr>
                <p:blipFill>
                  <a:blip r:embed="rId6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656832" y="4974336"/>
                    <a:ext cx="170688" cy="1706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81843" name="Text Box 364"/>
                  <p:cNvSpPr txBox="1">
                    <a:spLocks noChangeArrowheads="1"/>
                  </p:cNvSpPr>
                  <p:nvPr/>
                </p:nvSpPr>
                <p:spPr bwMode="auto">
                  <a:xfrm rot="5231792">
                    <a:off x="6730843" y="5024883"/>
                    <a:ext cx="24960" cy="260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/>
                    <a:endParaRPr lang="en-GB" altLang="fr-FR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  <p:sp>
              <p:nvSpPr>
                <p:cNvPr id="158" name="Ellipse 157"/>
                <p:cNvSpPr/>
                <p:nvPr/>
              </p:nvSpPr>
              <p:spPr>
                <a:xfrm rot="10631792" flipH="1" flipV="1">
                  <a:off x="4931286" y="4450669"/>
                  <a:ext cx="45311" cy="452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59" name="Ellipse 158"/>
                <p:cNvSpPr/>
                <p:nvPr/>
              </p:nvSpPr>
              <p:spPr>
                <a:xfrm rot="10631792" flipH="1" flipV="1">
                  <a:off x="4836723" y="4510256"/>
                  <a:ext cx="45311" cy="452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  <p:sp>
            <p:nvSpPr>
              <p:cNvPr id="123" name="Ellipse 122"/>
              <p:cNvSpPr/>
              <p:nvPr/>
            </p:nvSpPr>
            <p:spPr>
              <a:xfrm rot="10631792" flipH="1" flipV="1">
                <a:off x="4653529" y="4471183"/>
                <a:ext cx="45312" cy="4725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581762" name="Ellipse 123"/>
              <p:cNvGrpSpPr>
                <a:grpSpLocks/>
              </p:cNvGrpSpPr>
              <p:nvPr/>
            </p:nvGrpSpPr>
            <p:grpSpPr bwMode="auto">
              <a:xfrm>
                <a:off x="4717532" y="2892094"/>
                <a:ext cx="204238" cy="221077"/>
                <a:chOff x="6608064" y="3931920"/>
                <a:chExt cx="164592" cy="170688"/>
              </a:xfrm>
            </p:grpSpPr>
            <p:pic>
              <p:nvPicPr>
                <p:cNvPr id="581830" name="Ellipse 123"/>
                <p:cNvPicPr>
                  <a:picLocks noChangeArrowheads="1"/>
                </p:cNvPicPr>
                <p:nvPr/>
              </p:nvPicPr>
              <p:blipFill>
                <a:blip r:embed="rId6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08064" y="3931920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31" name="Text Box 376"/>
                <p:cNvSpPr txBox="1">
                  <a:spLocks noChangeArrowheads="1"/>
                </p:cNvSpPr>
                <p:nvPr/>
              </p:nvSpPr>
              <p:spPr bwMode="auto">
                <a:xfrm rot="5231792">
                  <a:off x="6680833" y="3981525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63" name="Ellipse 124"/>
              <p:cNvGrpSpPr>
                <a:grpSpLocks/>
              </p:cNvGrpSpPr>
              <p:nvPr/>
            </p:nvGrpSpPr>
            <p:grpSpPr bwMode="auto">
              <a:xfrm>
                <a:off x="4732660" y="2986842"/>
                <a:ext cx="211802" cy="221077"/>
                <a:chOff x="6620256" y="4005072"/>
                <a:chExt cx="170688" cy="170688"/>
              </a:xfrm>
            </p:grpSpPr>
            <p:pic>
              <p:nvPicPr>
                <p:cNvPr id="581828" name="Ellipse 124"/>
                <p:cNvPicPr>
                  <a:picLocks noChangeArrowheads="1"/>
                </p:cNvPicPr>
                <p:nvPr/>
              </p:nvPicPr>
              <p:blipFill>
                <a:blip r:embed="rId6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20256" y="4005072"/>
                  <a:ext cx="170688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29" name="Text Box 379"/>
                <p:cNvSpPr txBox="1">
                  <a:spLocks noChangeArrowheads="1"/>
                </p:cNvSpPr>
                <p:nvPr/>
              </p:nvSpPr>
              <p:spPr bwMode="auto">
                <a:xfrm rot="5231792">
                  <a:off x="6694903" y="4056133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64" name="Ellipse 125"/>
              <p:cNvGrpSpPr>
                <a:grpSpLocks/>
              </p:cNvGrpSpPr>
              <p:nvPr/>
            </p:nvGrpSpPr>
            <p:grpSpPr bwMode="auto">
              <a:xfrm>
                <a:off x="4558680" y="2749973"/>
                <a:ext cx="204238" cy="213182"/>
                <a:chOff x="6480048" y="3822192"/>
                <a:chExt cx="164592" cy="164592"/>
              </a:xfrm>
            </p:grpSpPr>
            <p:pic>
              <p:nvPicPr>
                <p:cNvPr id="581826" name="Ellipse 125"/>
                <p:cNvPicPr>
                  <a:picLocks noChangeArrowheads="1"/>
                </p:cNvPicPr>
                <p:nvPr/>
              </p:nvPicPr>
              <p:blipFill>
                <a:blip r:embed="rId6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0048" y="3822192"/>
                  <a:ext cx="164592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27" name="Text Box 382"/>
                <p:cNvSpPr txBox="1">
                  <a:spLocks noChangeArrowheads="1"/>
                </p:cNvSpPr>
                <p:nvPr/>
              </p:nvSpPr>
              <p:spPr bwMode="auto">
                <a:xfrm rot="5231792">
                  <a:off x="6552196" y="3869793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65" name="Ellipse 126"/>
              <p:cNvGrpSpPr>
                <a:grpSpLocks/>
              </p:cNvGrpSpPr>
              <p:nvPr/>
            </p:nvGrpSpPr>
            <p:grpSpPr bwMode="auto">
              <a:xfrm>
                <a:off x="4611631" y="2931573"/>
                <a:ext cx="211802" cy="213182"/>
                <a:chOff x="6522720" y="3962400"/>
                <a:chExt cx="170688" cy="164592"/>
              </a:xfrm>
            </p:grpSpPr>
            <p:pic>
              <p:nvPicPr>
                <p:cNvPr id="581824" name="Ellipse 126"/>
                <p:cNvPicPr>
                  <a:picLocks noChangeArrowheads="1"/>
                </p:cNvPicPr>
                <p:nvPr/>
              </p:nvPicPr>
              <p:blipFill>
                <a:blip r:embed="rId6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22720" y="3962400"/>
                  <a:ext cx="170688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25" name="Text Box 385"/>
                <p:cNvSpPr txBox="1">
                  <a:spLocks noChangeArrowheads="1"/>
                </p:cNvSpPr>
                <p:nvPr/>
              </p:nvSpPr>
              <p:spPr bwMode="auto">
                <a:xfrm rot="5231792">
                  <a:off x="6596862" y="4008406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66" name="Ellipse 127"/>
              <p:cNvGrpSpPr>
                <a:grpSpLocks/>
              </p:cNvGrpSpPr>
              <p:nvPr/>
            </p:nvGrpSpPr>
            <p:grpSpPr bwMode="auto">
              <a:xfrm>
                <a:off x="4430086" y="3121067"/>
                <a:ext cx="211802" cy="221077"/>
                <a:chOff x="6376416" y="4108704"/>
                <a:chExt cx="170688" cy="170688"/>
              </a:xfrm>
            </p:grpSpPr>
            <p:pic>
              <p:nvPicPr>
                <p:cNvPr id="581822" name="Ellipse 127"/>
                <p:cNvPicPr>
                  <a:picLocks noChangeArrowheads="1"/>
                </p:cNvPicPr>
                <p:nvPr/>
              </p:nvPicPr>
              <p:blipFill>
                <a:blip r:embed="rId6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76416" y="4108704"/>
                  <a:ext cx="170688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23" name="Text Box 388"/>
                <p:cNvSpPr txBox="1">
                  <a:spLocks noChangeArrowheads="1"/>
                </p:cNvSpPr>
                <p:nvPr/>
              </p:nvSpPr>
              <p:spPr bwMode="auto">
                <a:xfrm rot="5231792">
                  <a:off x="6450886" y="4159234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67" name="Ellipse 128"/>
              <p:cNvGrpSpPr>
                <a:grpSpLocks/>
              </p:cNvGrpSpPr>
              <p:nvPr/>
            </p:nvGrpSpPr>
            <p:grpSpPr bwMode="auto">
              <a:xfrm>
                <a:off x="4301492" y="3168441"/>
                <a:ext cx="211802" cy="213182"/>
                <a:chOff x="6272784" y="4145280"/>
                <a:chExt cx="170688" cy="164592"/>
              </a:xfrm>
            </p:grpSpPr>
            <p:pic>
              <p:nvPicPr>
                <p:cNvPr id="581820" name="Ellipse 128"/>
                <p:cNvPicPr>
                  <a:picLocks noChangeArrowheads="1"/>
                </p:cNvPicPr>
                <p:nvPr/>
              </p:nvPicPr>
              <p:blipFill>
                <a:blip r:embed="rId6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72784" y="4145280"/>
                  <a:ext cx="170688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21" name="Text Box 391"/>
                <p:cNvSpPr txBox="1">
                  <a:spLocks noChangeArrowheads="1"/>
                </p:cNvSpPr>
                <p:nvPr/>
              </p:nvSpPr>
              <p:spPr bwMode="auto">
                <a:xfrm rot="10631792">
                  <a:off x="6348449" y="4191662"/>
                  <a:ext cx="26052" cy="24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68" name="Ellipse 129"/>
              <p:cNvGrpSpPr>
                <a:grpSpLocks/>
              </p:cNvGrpSpPr>
              <p:nvPr/>
            </p:nvGrpSpPr>
            <p:grpSpPr bwMode="auto">
              <a:xfrm>
                <a:off x="5837056" y="4179079"/>
                <a:ext cx="211802" cy="213182"/>
                <a:chOff x="7510272" y="4925568"/>
                <a:chExt cx="170688" cy="164592"/>
              </a:xfrm>
            </p:grpSpPr>
            <p:pic>
              <p:nvPicPr>
                <p:cNvPr id="581818" name="Ellipse 129"/>
                <p:cNvPicPr>
                  <a:picLocks noChangeArrowheads="1"/>
                </p:cNvPicPr>
                <p:nvPr/>
              </p:nvPicPr>
              <p:blipFill>
                <a:blip r:embed="rId6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10272" y="4925568"/>
                  <a:ext cx="170688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19" name="Text Box 394"/>
                <p:cNvSpPr txBox="1">
                  <a:spLocks noChangeArrowheads="1"/>
                </p:cNvSpPr>
                <p:nvPr/>
              </p:nvSpPr>
              <p:spPr bwMode="auto">
                <a:xfrm rot="10522625">
                  <a:off x="7584003" y="4972435"/>
                  <a:ext cx="26052" cy="24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69" name="Ellipse 130"/>
              <p:cNvGrpSpPr>
                <a:grpSpLocks/>
              </p:cNvGrpSpPr>
              <p:nvPr/>
            </p:nvGrpSpPr>
            <p:grpSpPr bwMode="auto">
              <a:xfrm>
                <a:off x="5594997" y="4297513"/>
                <a:ext cx="211802" cy="213182"/>
                <a:chOff x="7315200" y="5017008"/>
                <a:chExt cx="170688" cy="164592"/>
              </a:xfrm>
            </p:grpSpPr>
            <p:pic>
              <p:nvPicPr>
                <p:cNvPr id="581816" name="Ellipse 130"/>
                <p:cNvPicPr>
                  <a:picLocks noChangeArrowheads="1"/>
                </p:cNvPicPr>
                <p:nvPr/>
              </p:nvPicPr>
              <p:blipFill>
                <a:blip r:embed="rId6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15200" y="5017008"/>
                  <a:ext cx="170688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17" name="Text Box 397"/>
                <p:cNvSpPr txBox="1">
                  <a:spLocks noChangeArrowheads="1"/>
                </p:cNvSpPr>
                <p:nvPr/>
              </p:nvSpPr>
              <p:spPr bwMode="auto">
                <a:xfrm rot="10522625">
                  <a:off x="7389731" y="5062880"/>
                  <a:ext cx="26052" cy="24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70" name="Ellipse 131"/>
              <p:cNvGrpSpPr>
                <a:grpSpLocks/>
              </p:cNvGrpSpPr>
              <p:nvPr/>
            </p:nvGrpSpPr>
            <p:grpSpPr bwMode="auto">
              <a:xfrm>
                <a:off x="5496660" y="4313305"/>
                <a:ext cx="211802" cy="221077"/>
                <a:chOff x="7235952" y="5029200"/>
                <a:chExt cx="170688" cy="170688"/>
              </a:xfrm>
            </p:grpSpPr>
            <p:pic>
              <p:nvPicPr>
                <p:cNvPr id="581814" name="Ellipse 131"/>
                <p:cNvPicPr>
                  <a:picLocks noChangeArrowheads="1"/>
                </p:cNvPicPr>
                <p:nvPr/>
              </p:nvPicPr>
              <p:blipFill>
                <a:blip r:embed="rId7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35952" y="5029200"/>
                  <a:ext cx="170688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15" name="Text Box 400"/>
                <p:cNvSpPr txBox="1">
                  <a:spLocks noChangeArrowheads="1"/>
                </p:cNvSpPr>
                <p:nvPr/>
              </p:nvSpPr>
              <p:spPr bwMode="auto">
                <a:xfrm rot="10522625">
                  <a:off x="7312342" y="5078720"/>
                  <a:ext cx="26052" cy="24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71" name="Ellipse 132"/>
              <p:cNvGrpSpPr>
                <a:grpSpLocks/>
              </p:cNvGrpSpPr>
              <p:nvPr/>
            </p:nvGrpSpPr>
            <p:grpSpPr bwMode="auto">
              <a:xfrm>
                <a:off x="5731155" y="4131705"/>
                <a:ext cx="211802" cy="213182"/>
                <a:chOff x="7424928" y="4888992"/>
                <a:chExt cx="170688" cy="164592"/>
              </a:xfrm>
            </p:grpSpPr>
            <p:pic>
              <p:nvPicPr>
                <p:cNvPr id="581812" name="Ellipse 132"/>
                <p:cNvPicPr>
                  <a:picLocks noChangeArrowheads="1"/>
                </p:cNvPicPr>
                <p:nvPr/>
              </p:nvPicPr>
              <p:blipFill>
                <a:blip r:embed="rId6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24928" y="4888992"/>
                  <a:ext cx="170688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13" name="Text Box 403"/>
                <p:cNvSpPr txBox="1">
                  <a:spLocks noChangeArrowheads="1"/>
                </p:cNvSpPr>
                <p:nvPr/>
              </p:nvSpPr>
              <p:spPr bwMode="auto">
                <a:xfrm rot="10522625">
                  <a:off x="7502214" y="4936156"/>
                  <a:ext cx="26052" cy="24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72" name="Ellipse 133"/>
              <p:cNvGrpSpPr>
                <a:grpSpLocks/>
              </p:cNvGrpSpPr>
              <p:nvPr/>
            </p:nvGrpSpPr>
            <p:grpSpPr bwMode="auto">
              <a:xfrm>
                <a:off x="5557175" y="4186975"/>
                <a:ext cx="211802" cy="221077"/>
                <a:chOff x="7284720" y="4931664"/>
                <a:chExt cx="170688" cy="170688"/>
              </a:xfrm>
            </p:grpSpPr>
            <p:pic>
              <p:nvPicPr>
                <p:cNvPr id="581810" name="Ellipse 133"/>
                <p:cNvPicPr>
                  <a:picLocks noChangeArrowheads="1"/>
                </p:cNvPicPr>
                <p:nvPr/>
              </p:nvPicPr>
              <p:blipFill>
                <a:blip r:embed="rId7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84720" y="4931664"/>
                  <a:ext cx="170688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11" name="Text Box 406"/>
                <p:cNvSpPr txBox="1">
                  <a:spLocks noChangeArrowheads="1"/>
                </p:cNvSpPr>
                <p:nvPr/>
              </p:nvSpPr>
              <p:spPr bwMode="auto">
                <a:xfrm rot="10522625">
                  <a:off x="7359021" y="4983325"/>
                  <a:ext cx="26052" cy="24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73" name="Ellipse 134"/>
              <p:cNvGrpSpPr>
                <a:grpSpLocks/>
              </p:cNvGrpSpPr>
              <p:nvPr/>
            </p:nvGrpSpPr>
            <p:grpSpPr bwMode="auto">
              <a:xfrm>
                <a:off x="5352938" y="4013271"/>
                <a:ext cx="211802" cy="221077"/>
                <a:chOff x="7120128" y="4797552"/>
                <a:chExt cx="170688" cy="170688"/>
              </a:xfrm>
            </p:grpSpPr>
            <p:pic>
              <p:nvPicPr>
                <p:cNvPr id="581808" name="Ellipse 134"/>
                <p:cNvPicPr>
                  <a:picLocks noChangeArrowheads="1"/>
                </p:cNvPicPr>
                <p:nvPr/>
              </p:nvPicPr>
              <p:blipFill>
                <a:blip r:embed="rId7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20128" y="4797552"/>
                  <a:ext cx="170688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09" name="Text Box 409"/>
                <p:cNvSpPr txBox="1">
                  <a:spLocks noChangeArrowheads="1"/>
                </p:cNvSpPr>
                <p:nvPr/>
              </p:nvSpPr>
              <p:spPr bwMode="auto">
                <a:xfrm rot="10522625">
                  <a:off x="7197031" y="4848338"/>
                  <a:ext cx="26052" cy="24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74" name="Ellipse 135"/>
              <p:cNvGrpSpPr>
                <a:grpSpLocks/>
              </p:cNvGrpSpPr>
              <p:nvPr/>
            </p:nvGrpSpPr>
            <p:grpSpPr bwMode="auto">
              <a:xfrm>
                <a:off x="5315116" y="4250140"/>
                <a:ext cx="211802" cy="213182"/>
                <a:chOff x="7089648" y="4980432"/>
                <a:chExt cx="170688" cy="164592"/>
              </a:xfrm>
            </p:grpSpPr>
            <p:pic>
              <p:nvPicPr>
                <p:cNvPr id="581806" name="Ellipse 135"/>
                <p:cNvPicPr>
                  <a:picLocks noChangeArrowheads="1"/>
                </p:cNvPicPr>
                <p:nvPr/>
              </p:nvPicPr>
              <p:blipFill>
                <a:blip r:embed="rId7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89648" y="4980432"/>
                  <a:ext cx="170688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07" name="Text Box 412"/>
                <p:cNvSpPr txBox="1">
                  <a:spLocks noChangeArrowheads="1"/>
                </p:cNvSpPr>
                <p:nvPr/>
              </p:nvSpPr>
              <p:spPr bwMode="auto">
                <a:xfrm rot="4954417">
                  <a:off x="7165310" y="5027005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75" name="Ellipse 136"/>
              <p:cNvGrpSpPr>
                <a:grpSpLocks/>
              </p:cNvGrpSpPr>
              <p:nvPr/>
            </p:nvGrpSpPr>
            <p:grpSpPr bwMode="auto">
              <a:xfrm>
                <a:off x="5103314" y="4084332"/>
                <a:ext cx="211802" cy="221077"/>
                <a:chOff x="6918960" y="4852416"/>
                <a:chExt cx="170688" cy="170688"/>
              </a:xfrm>
            </p:grpSpPr>
            <p:pic>
              <p:nvPicPr>
                <p:cNvPr id="581804" name="Ellipse 136"/>
                <p:cNvPicPr>
                  <a:picLocks noChangeArrowheads="1"/>
                </p:cNvPicPr>
                <p:nvPr/>
              </p:nvPicPr>
              <p:blipFill>
                <a:blip r:embed="rId7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18960" y="4852416"/>
                  <a:ext cx="170688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05" name="Text Box 415"/>
                <p:cNvSpPr txBox="1">
                  <a:spLocks noChangeArrowheads="1"/>
                </p:cNvSpPr>
                <p:nvPr/>
              </p:nvSpPr>
              <p:spPr bwMode="auto">
                <a:xfrm rot="4954417">
                  <a:off x="6993695" y="4903409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138" name="Ellipse 137"/>
              <p:cNvSpPr/>
              <p:nvPr/>
            </p:nvSpPr>
            <p:spPr>
              <a:xfrm rot="10354418" flipH="1" flipV="1">
                <a:off x="5270164" y="4286261"/>
                <a:ext cx="45311" cy="45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39" name="Ellipse 138"/>
              <p:cNvSpPr/>
              <p:nvPr/>
            </p:nvSpPr>
            <p:spPr>
              <a:xfrm rot="10354418" flipH="1" flipV="1">
                <a:off x="5179540" y="4354066"/>
                <a:ext cx="47282" cy="45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581778" name="Ellipse 139"/>
              <p:cNvGrpSpPr>
                <a:grpSpLocks/>
              </p:cNvGrpSpPr>
              <p:nvPr/>
            </p:nvGrpSpPr>
            <p:grpSpPr bwMode="auto">
              <a:xfrm>
                <a:off x="4619195" y="4652816"/>
                <a:ext cx="211802" cy="213182"/>
                <a:chOff x="6528816" y="5291328"/>
                <a:chExt cx="170688" cy="164592"/>
              </a:xfrm>
            </p:grpSpPr>
            <p:pic>
              <p:nvPicPr>
                <p:cNvPr id="581802" name="Ellipse 139"/>
                <p:cNvPicPr>
                  <a:picLocks noChangeArrowheads="1"/>
                </p:cNvPicPr>
                <p:nvPr/>
              </p:nvPicPr>
              <p:blipFill>
                <a:blip r:embed="rId6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28816" y="5291328"/>
                  <a:ext cx="170688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03" name="Text Box 424"/>
                <p:cNvSpPr txBox="1">
                  <a:spLocks noChangeArrowheads="1"/>
                </p:cNvSpPr>
                <p:nvPr/>
              </p:nvSpPr>
              <p:spPr bwMode="auto">
                <a:xfrm rot="10522625">
                  <a:off x="6604612" y="5339374"/>
                  <a:ext cx="26052" cy="24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79" name="Ellipse 140"/>
              <p:cNvGrpSpPr>
                <a:grpSpLocks/>
              </p:cNvGrpSpPr>
              <p:nvPr/>
            </p:nvGrpSpPr>
            <p:grpSpPr bwMode="auto">
              <a:xfrm>
                <a:off x="4377136" y="4771250"/>
                <a:ext cx="211802" cy="213182"/>
                <a:chOff x="6333744" y="5382768"/>
                <a:chExt cx="170688" cy="164592"/>
              </a:xfrm>
            </p:grpSpPr>
            <p:pic>
              <p:nvPicPr>
                <p:cNvPr id="581800" name="Ellipse 140"/>
                <p:cNvPicPr>
                  <a:picLocks noChangeArrowheads="1"/>
                </p:cNvPicPr>
                <p:nvPr/>
              </p:nvPicPr>
              <p:blipFill>
                <a:blip r:embed="rId6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33744" y="5382768"/>
                  <a:ext cx="170688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801" name="Text Box 427"/>
                <p:cNvSpPr txBox="1">
                  <a:spLocks noChangeArrowheads="1"/>
                </p:cNvSpPr>
                <p:nvPr/>
              </p:nvSpPr>
              <p:spPr bwMode="auto">
                <a:xfrm rot="10522625">
                  <a:off x="6410339" y="5429818"/>
                  <a:ext cx="26052" cy="24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80" name="Ellipse 141"/>
              <p:cNvGrpSpPr>
                <a:grpSpLocks/>
              </p:cNvGrpSpPr>
              <p:nvPr/>
            </p:nvGrpSpPr>
            <p:grpSpPr bwMode="auto">
              <a:xfrm>
                <a:off x="4286363" y="4787041"/>
                <a:ext cx="204238" cy="221077"/>
                <a:chOff x="6260592" y="5394960"/>
                <a:chExt cx="164592" cy="170688"/>
              </a:xfrm>
            </p:grpSpPr>
            <p:pic>
              <p:nvPicPr>
                <p:cNvPr id="581798" name="Ellipse 141"/>
                <p:cNvPicPr>
                  <a:picLocks noChangeArrowheads="1"/>
                </p:cNvPicPr>
                <p:nvPr/>
              </p:nvPicPr>
              <p:blipFill>
                <a:blip r:embed="rId7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60592" y="5394960"/>
                  <a:ext cx="164592" cy="1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799" name="Text Box 430"/>
                <p:cNvSpPr txBox="1">
                  <a:spLocks noChangeArrowheads="1"/>
                </p:cNvSpPr>
                <p:nvPr/>
              </p:nvSpPr>
              <p:spPr bwMode="auto">
                <a:xfrm rot="10522625">
                  <a:off x="6332950" y="5445660"/>
                  <a:ext cx="26052" cy="24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81" name="Ellipse 142"/>
              <p:cNvGrpSpPr>
                <a:grpSpLocks/>
              </p:cNvGrpSpPr>
              <p:nvPr/>
            </p:nvGrpSpPr>
            <p:grpSpPr bwMode="auto">
              <a:xfrm>
                <a:off x="4520858" y="4605442"/>
                <a:ext cx="211802" cy="213182"/>
                <a:chOff x="6449568" y="5254752"/>
                <a:chExt cx="170688" cy="164592"/>
              </a:xfrm>
            </p:grpSpPr>
            <p:pic>
              <p:nvPicPr>
                <p:cNvPr id="581796" name="Ellipse 142"/>
                <p:cNvPicPr>
                  <a:picLocks noChangeArrowheads="1"/>
                </p:cNvPicPr>
                <p:nvPr/>
              </p:nvPicPr>
              <p:blipFill>
                <a:blip r:embed="rId6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49568" y="5254752"/>
                  <a:ext cx="170688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797" name="Text Box 433"/>
                <p:cNvSpPr txBox="1">
                  <a:spLocks noChangeArrowheads="1"/>
                </p:cNvSpPr>
                <p:nvPr/>
              </p:nvSpPr>
              <p:spPr bwMode="auto">
                <a:xfrm rot="10522625">
                  <a:off x="6522824" y="5303096"/>
                  <a:ext cx="26052" cy="24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82" name="Ellipse 143"/>
              <p:cNvGrpSpPr>
                <a:grpSpLocks/>
              </p:cNvGrpSpPr>
              <p:nvPr/>
            </p:nvGrpSpPr>
            <p:grpSpPr bwMode="auto">
              <a:xfrm>
                <a:off x="4339314" y="4668607"/>
                <a:ext cx="211802" cy="213182"/>
                <a:chOff x="6303264" y="5303520"/>
                <a:chExt cx="170688" cy="164592"/>
              </a:xfrm>
            </p:grpSpPr>
            <p:pic>
              <p:nvPicPr>
                <p:cNvPr id="581794" name="Ellipse 143"/>
                <p:cNvPicPr>
                  <a:picLocks noChangeArrowheads="1"/>
                </p:cNvPicPr>
                <p:nvPr/>
              </p:nvPicPr>
              <p:blipFill>
                <a:blip r:embed="rId6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03264" y="5303520"/>
                  <a:ext cx="170688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795" name="Text Box 436"/>
                <p:cNvSpPr txBox="1">
                  <a:spLocks noChangeArrowheads="1"/>
                </p:cNvSpPr>
                <p:nvPr/>
              </p:nvSpPr>
              <p:spPr bwMode="auto">
                <a:xfrm rot="10522625">
                  <a:off x="6379631" y="5350265"/>
                  <a:ext cx="26052" cy="24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83" name="Ellipse 144"/>
              <p:cNvGrpSpPr>
                <a:grpSpLocks/>
              </p:cNvGrpSpPr>
              <p:nvPr/>
            </p:nvGrpSpPr>
            <p:grpSpPr bwMode="auto">
              <a:xfrm>
                <a:off x="4142641" y="4494904"/>
                <a:ext cx="204238" cy="213182"/>
                <a:chOff x="6144768" y="5169408"/>
                <a:chExt cx="164592" cy="164592"/>
              </a:xfrm>
            </p:grpSpPr>
            <p:pic>
              <p:nvPicPr>
                <p:cNvPr id="581792" name="Ellipse 144"/>
                <p:cNvPicPr>
                  <a:picLocks noChangeArrowheads="1"/>
                </p:cNvPicPr>
                <p:nvPr/>
              </p:nvPicPr>
              <p:blipFill>
                <a:blip r:embed="rId7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4768" y="5169408"/>
                  <a:ext cx="164592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793" name="Text Box 439"/>
                <p:cNvSpPr txBox="1">
                  <a:spLocks noChangeArrowheads="1"/>
                </p:cNvSpPr>
                <p:nvPr/>
              </p:nvSpPr>
              <p:spPr bwMode="auto">
                <a:xfrm rot="10522625">
                  <a:off x="6217641" y="5215276"/>
                  <a:ext cx="26052" cy="24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84" name="Ellipse 145"/>
              <p:cNvGrpSpPr>
                <a:grpSpLocks/>
              </p:cNvGrpSpPr>
              <p:nvPr/>
            </p:nvGrpSpPr>
            <p:grpSpPr bwMode="auto">
              <a:xfrm>
                <a:off x="4097254" y="4723876"/>
                <a:ext cx="211802" cy="213182"/>
                <a:chOff x="6108192" y="5346192"/>
                <a:chExt cx="170688" cy="164592"/>
              </a:xfrm>
            </p:grpSpPr>
            <p:pic>
              <p:nvPicPr>
                <p:cNvPr id="581790" name="Ellipse 145"/>
                <p:cNvPicPr>
                  <a:picLocks noChangeArrowheads="1"/>
                </p:cNvPicPr>
                <p:nvPr/>
              </p:nvPicPr>
              <p:blipFill>
                <a:blip r:embed="rId7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08192" y="5346192"/>
                  <a:ext cx="170688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791" name="Text Box 442"/>
                <p:cNvSpPr txBox="1">
                  <a:spLocks noChangeArrowheads="1"/>
                </p:cNvSpPr>
                <p:nvPr/>
              </p:nvSpPr>
              <p:spPr bwMode="auto">
                <a:xfrm rot="4954417">
                  <a:off x="6185915" y="5393944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1785" name="Ellipse 146"/>
              <p:cNvGrpSpPr>
                <a:grpSpLocks/>
              </p:cNvGrpSpPr>
              <p:nvPr/>
            </p:nvGrpSpPr>
            <p:grpSpPr bwMode="auto">
              <a:xfrm>
                <a:off x="3885452" y="4565964"/>
                <a:ext cx="211802" cy="213182"/>
                <a:chOff x="5937504" y="5224272"/>
                <a:chExt cx="170688" cy="164592"/>
              </a:xfrm>
            </p:grpSpPr>
            <p:pic>
              <p:nvPicPr>
                <p:cNvPr id="581788" name="Ellipse 146"/>
                <p:cNvPicPr>
                  <a:picLocks noChangeArrowheads="1"/>
                </p:cNvPicPr>
                <p:nvPr/>
              </p:nvPicPr>
              <p:blipFill>
                <a:blip r:embed="rId7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37504" y="5224272"/>
                  <a:ext cx="170688" cy="164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1789" name="Text Box 445"/>
                <p:cNvSpPr txBox="1">
                  <a:spLocks noChangeArrowheads="1"/>
                </p:cNvSpPr>
                <p:nvPr/>
              </p:nvSpPr>
              <p:spPr bwMode="auto">
                <a:xfrm rot="4954417">
                  <a:off x="6014301" y="5270344"/>
                  <a:ext cx="24960" cy="26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endParaRPr lang="en-GB" altLang="fr-FR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148" name="Ellipse 147"/>
              <p:cNvSpPr/>
              <p:nvPr/>
            </p:nvSpPr>
            <p:spPr>
              <a:xfrm rot="10354418" flipH="1" flipV="1">
                <a:off x="4054626" y="4760895"/>
                <a:ext cx="45312" cy="4725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49" name="Ellipse 148"/>
              <p:cNvSpPr/>
              <p:nvPr/>
            </p:nvSpPr>
            <p:spPr>
              <a:xfrm rot="10354418" flipH="1" flipV="1">
                <a:off x="3965973" y="4828699"/>
                <a:ext cx="45311" cy="45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grpSp>
          <p:nvGrpSpPr>
            <p:cNvPr id="581646" name="Flèche courbée vers le bas 8"/>
            <p:cNvGrpSpPr>
              <a:grpSpLocks/>
            </p:cNvGrpSpPr>
            <p:nvPr/>
          </p:nvGrpSpPr>
          <p:grpSpPr bwMode="auto">
            <a:xfrm>
              <a:off x="3947" y="2324"/>
              <a:ext cx="349" cy="826"/>
              <a:chOff x="3671" y="2557"/>
              <a:chExt cx="349" cy="826"/>
            </a:xfrm>
          </p:grpSpPr>
          <p:pic>
            <p:nvPicPr>
              <p:cNvPr id="581650" name="Flèche courbée vers le bas 8"/>
              <p:cNvPicPr>
                <a:picLocks noChangeArrowheads="1"/>
              </p:cNvPicPr>
              <p:nvPr/>
            </p:nvPicPr>
            <p:blipFill>
              <a:blip r:embed="rId7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1" y="2557"/>
                <a:ext cx="349" cy="8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1651" name="Text Box 454"/>
              <p:cNvSpPr txBox="1">
                <a:spLocks noChangeArrowheads="1"/>
              </p:cNvSpPr>
              <p:nvPr/>
            </p:nvSpPr>
            <p:spPr bwMode="auto">
              <a:xfrm rot="5400000">
                <a:off x="3435" y="2798"/>
                <a:ext cx="825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GB" altLang="fr-FR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581647" name="Flèche courbée vers le bas 7"/>
            <p:cNvGrpSpPr>
              <a:grpSpLocks/>
            </p:cNvGrpSpPr>
            <p:nvPr/>
          </p:nvGrpSpPr>
          <p:grpSpPr bwMode="auto">
            <a:xfrm>
              <a:off x="4381" y="2094"/>
              <a:ext cx="384" cy="837"/>
              <a:chOff x="4105" y="2327"/>
              <a:chExt cx="384" cy="837"/>
            </a:xfrm>
          </p:grpSpPr>
          <p:pic>
            <p:nvPicPr>
              <p:cNvPr id="581648" name="Flèche courbée vers le bas 7"/>
              <p:cNvPicPr>
                <a:picLocks noChangeArrowheads="1"/>
              </p:cNvPicPr>
              <p:nvPr/>
            </p:nvPicPr>
            <p:blipFill>
              <a:blip r:embed="rId7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5" y="2327"/>
                <a:ext cx="384" cy="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1649" name="Text Box 457"/>
              <p:cNvSpPr txBox="1">
                <a:spLocks noChangeArrowheads="1"/>
              </p:cNvSpPr>
              <p:nvPr/>
            </p:nvSpPr>
            <p:spPr bwMode="auto">
              <a:xfrm rot="-5400000">
                <a:off x="3881" y="2556"/>
                <a:ext cx="833" cy="3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GB" altLang="fr-FR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93" name="Titre 5"/>
          <p:cNvSpPr txBox="1">
            <a:spLocks/>
          </p:cNvSpPr>
          <p:nvPr/>
        </p:nvSpPr>
        <p:spPr bwMode="auto">
          <a:xfrm>
            <a:off x="1631505" y="69415"/>
            <a:ext cx="5544616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800" b="1" dirty="0">
                <a:solidFill>
                  <a:srgbClr val="003385"/>
                </a:solidFill>
                <a:cs typeface="Arial" pitchFamily="34" charset="0"/>
              </a:rPr>
              <a:t>Concept of MSFR: Fuel processing</a:t>
            </a:r>
          </a:p>
        </p:txBody>
      </p:sp>
      <p:sp>
        <p:nvSpPr>
          <p:cNvPr id="395" name="Espace réservé du contenu 2"/>
          <p:cNvSpPr txBox="1">
            <a:spLocks/>
          </p:cNvSpPr>
          <p:nvPr/>
        </p:nvSpPr>
        <p:spPr bwMode="auto">
          <a:xfrm>
            <a:off x="1631951" y="1035246"/>
            <a:ext cx="6295148" cy="6477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0" hangingPunct="0">
              <a:spcAft>
                <a:spcPts val="600"/>
              </a:spcAft>
              <a:buClr>
                <a:srgbClr val="DC5A21"/>
              </a:buClr>
            </a:pPr>
            <a:r>
              <a:rPr lang="en-US" altLang="fr-FR" sz="1400" dirty="0">
                <a:latin typeface="Verdana" pitchFamily="34" charset="0"/>
              </a:rPr>
              <a:t>Fuel processing mandatory to recover the produced fissile matter – Liquid fuel = processing in-situ during reactor operation</a:t>
            </a:r>
          </a:p>
        </p:txBody>
      </p:sp>
      <p:sp>
        <p:nvSpPr>
          <p:cNvPr id="394" name="Rectangle 393"/>
          <p:cNvSpPr/>
          <p:nvPr/>
        </p:nvSpPr>
        <p:spPr>
          <a:xfrm>
            <a:off x="1703238" y="645478"/>
            <a:ext cx="5976938" cy="400110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20000"/>
              </a:spcBef>
              <a:buClr>
                <a:srgbClr val="333399"/>
              </a:buClr>
            </a:pPr>
            <a:r>
              <a:rPr lang="en-US" altLang="fr-FR" sz="2000" b="1" dirty="0">
                <a:solidFill>
                  <a:srgbClr val="00B0F0"/>
                </a:solidFill>
                <a:latin typeface="Calibri" panose="020F0502020204030204" pitchFamily="34" charset="0"/>
              </a:rPr>
              <a:t>4th Generation reactors =&gt; Breeder reactors</a:t>
            </a:r>
          </a:p>
        </p:txBody>
      </p:sp>
      <p:sp>
        <p:nvSpPr>
          <p:cNvPr id="397" name="Rectangle 396"/>
          <p:cNvSpPr/>
          <p:nvPr/>
        </p:nvSpPr>
        <p:spPr>
          <a:xfrm>
            <a:off x="9252726" y="5567133"/>
            <a:ext cx="10554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S Mincho" panose="02020609040205080304" pitchFamily="49" charset="-128"/>
              </a:rPr>
              <a:t>@ V.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MS Mincho" panose="02020609040205080304" pitchFamily="49" charset="-128"/>
              </a:rPr>
              <a:t>Ghetta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8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18</a:t>
            </a:r>
            <a:endParaRPr lang="fr-BE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2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941513" y="2850020"/>
            <a:ext cx="379444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Physical Separation (in the core?)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latin typeface="Calibri" pitchFamily="34" charset="0"/>
              </a:rPr>
              <a:t> Gas Processing Unit involving bubbling extraction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latin typeface="Calibri" pitchFamily="34" charset="0"/>
              </a:rPr>
              <a:t> Extract Kr, </a:t>
            </a:r>
            <a:r>
              <a:rPr lang="en-US" dirty="0" err="1">
                <a:latin typeface="Calibri" pitchFamily="34" charset="0"/>
              </a:rPr>
              <a:t>Xe</a:t>
            </a:r>
            <a:r>
              <a:rPr lang="en-US" dirty="0">
                <a:latin typeface="Calibri" pitchFamily="34" charset="0"/>
              </a:rPr>
              <a:t>, He and particles in suspension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928813" y="4434196"/>
            <a:ext cx="3662362" cy="136498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Times New Roman" pitchFamily="18" charset="0"/>
              <a:buNone/>
              <a:defRPr/>
            </a:pP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Chemical Separation (by batch)</a:t>
            </a:r>
          </a:p>
          <a:p>
            <a:pPr>
              <a:spcAft>
                <a:spcPct val="30000"/>
              </a:spcAft>
              <a:buFont typeface="Wingdings" pitchFamily="2" charset="2"/>
              <a:buChar char="Ø"/>
              <a:defRPr/>
            </a:pPr>
            <a:r>
              <a:rPr lang="en-US" sz="1900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Pyrochemical</a:t>
            </a:r>
            <a:r>
              <a:rPr lang="en-US" dirty="0">
                <a:latin typeface="Calibri" pitchFamily="34" charset="0"/>
              </a:rPr>
              <a:t> processing Unit</a:t>
            </a:r>
          </a:p>
          <a:p>
            <a:pPr>
              <a:spcAft>
                <a:spcPct val="30000"/>
              </a:spcAft>
              <a:buFont typeface="Wingdings" pitchFamily="2" charset="2"/>
              <a:buChar char="Ø"/>
              <a:defRPr/>
            </a:pPr>
            <a:r>
              <a:rPr lang="en-US" dirty="0">
                <a:latin typeface="Calibri" pitchFamily="34" charset="0"/>
              </a:rPr>
              <a:t> Located on-site, but outside the reactor vessel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930400" y="1553875"/>
            <a:ext cx="531772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Fission Products Extraction: Motivations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dirty="0">
                <a:latin typeface="Calibri" pitchFamily="34" charset="0"/>
              </a:rPr>
              <a:t> Control physicochemical properties of the salt (control deposit, erosion and corrosion phenomena)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dirty="0">
                <a:latin typeface="Calibri" pitchFamily="34" charset="0"/>
              </a:rPr>
              <a:t> Keep good neutronic properties</a:t>
            </a:r>
          </a:p>
        </p:txBody>
      </p:sp>
      <p:sp>
        <p:nvSpPr>
          <p:cNvPr id="393" name="Titre 5"/>
          <p:cNvSpPr txBox="1">
            <a:spLocks/>
          </p:cNvSpPr>
          <p:nvPr/>
        </p:nvSpPr>
        <p:spPr bwMode="auto">
          <a:xfrm>
            <a:off x="1631505" y="41708"/>
            <a:ext cx="5544616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800" b="1" dirty="0">
                <a:solidFill>
                  <a:srgbClr val="003385"/>
                </a:solidFill>
                <a:cs typeface="Arial" pitchFamily="34" charset="0"/>
              </a:rPr>
              <a:t>Concept of MSFR: Fuel processing</a:t>
            </a:r>
          </a:p>
        </p:txBody>
      </p:sp>
      <p:sp>
        <p:nvSpPr>
          <p:cNvPr id="396" name="Rectangle 395"/>
          <p:cNvSpPr/>
          <p:nvPr/>
        </p:nvSpPr>
        <p:spPr>
          <a:xfrm>
            <a:off x="1703238" y="617771"/>
            <a:ext cx="5976938" cy="400110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20000"/>
              </a:spcBef>
              <a:buClr>
                <a:srgbClr val="333399"/>
              </a:buClr>
            </a:pPr>
            <a:r>
              <a:rPr lang="en-US" altLang="fr-FR" sz="2000" b="1" dirty="0">
                <a:solidFill>
                  <a:srgbClr val="00B0F0"/>
                </a:solidFill>
                <a:latin typeface="Calibri" panose="020F0502020204030204" pitchFamily="34" charset="0"/>
              </a:rPr>
              <a:t>4th Generation reactors =&gt; Breeder reactors</a:t>
            </a:r>
          </a:p>
        </p:txBody>
      </p:sp>
      <p:pic>
        <p:nvPicPr>
          <p:cNvPr id="397" name="Image 39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83969" y="2489979"/>
            <a:ext cx="4845825" cy="29862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855234" y="5874355"/>
            <a:ext cx="86332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S. Delpech, E. Merle-</a:t>
            </a:r>
            <a:r>
              <a:rPr lang="fr-FR" sz="1400" dirty="0" err="1"/>
              <a:t>Lucotte</a:t>
            </a:r>
            <a:r>
              <a:rPr lang="fr-FR" sz="1400" dirty="0"/>
              <a:t>, D. </a:t>
            </a:r>
            <a:r>
              <a:rPr lang="fr-FR" sz="1400" dirty="0" err="1"/>
              <a:t>Heuer</a:t>
            </a:r>
            <a:r>
              <a:rPr lang="fr-FR" sz="1400" dirty="0"/>
              <a:t>, M. </a:t>
            </a:r>
            <a:r>
              <a:rPr lang="fr-FR" sz="1400" dirty="0" err="1"/>
              <a:t>Allibert</a:t>
            </a:r>
            <a:r>
              <a:rPr lang="fr-FR" sz="1400" dirty="0"/>
              <a:t>, V. </a:t>
            </a:r>
            <a:r>
              <a:rPr lang="fr-FR" sz="1400" dirty="0" err="1"/>
              <a:t>Ghetta</a:t>
            </a:r>
            <a:r>
              <a:rPr lang="fr-FR" sz="1400" dirty="0"/>
              <a:t>, C. </a:t>
            </a:r>
            <a:r>
              <a:rPr lang="fr-FR" sz="1400" dirty="0" err="1"/>
              <a:t>Le-Brun</a:t>
            </a:r>
            <a:r>
              <a:rPr lang="fr-FR" sz="1400" dirty="0"/>
              <a:t>, L. Mathieu, G. Picard,</a:t>
            </a:r>
            <a:r>
              <a:rPr lang="fr-FR" sz="1400" i="1" dirty="0"/>
              <a:t> “</a:t>
            </a:r>
            <a:r>
              <a:rPr lang="fr-FR" sz="1400" i="1" dirty="0" err="1"/>
              <a:t>Reactor</a:t>
            </a:r>
            <a:r>
              <a:rPr lang="fr-FR" sz="1400" i="1" dirty="0"/>
              <a:t> </a:t>
            </a:r>
            <a:r>
              <a:rPr lang="fr-FR" sz="1400" i="1" dirty="0" err="1"/>
              <a:t>physics</a:t>
            </a:r>
            <a:r>
              <a:rPr lang="fr-FR" sz="1400" i="1" dirty="0"/>
              <a:t> and </a:t>
            </a:r>
            <a:r>
              <a:rPr lang="fr-FR" sz="1400" i="1" dirty="0" err="1"/>
              <a:t>reprocessing</a:t>
            </a:r>
            <a:r>
              <a:rPr lang="fr-FR" sz="1400" i="1" dirty="0"/>
              <a:t> </a:t>
            </a:r>
            <a:r>
              <a:rPr lang="fr-FR" sz="1400" i="1" dirty="0" err="1"/>
              <a:t>scheme</a:t>
            </a:r>
            <a:r>
              <a:rPr lang="fr-FR" sz="1400" i="1" dirty="0"/>
              <a:t> for </a:t>
            </a:r>
            <a:r>
              <a:rPr lang="fr-FR" sz="1400" i="1" dirty="0" err="1"/>
              <a:t>innovative</a:t>
            </a:r>
            <a:r>
              <a:rPr lang="fr-FR" sz="1400" i="1" dirty="0"/>
              <a:t> </a:t>
            </a:r>
            <a:r>
              <a:rPr lang="fr-FR" sz="1400" i="1" dirty="0" err="1"/>
              <a:t>molten</a:t>
            </a:r>
            <a:r>
              <a:rPr lang="fr-FR" sz="1400" i="1" dirty="0"/>
              <a:t> </a:t>
            </a:r>
            <a:r>
              <a:rPr lang="fr-FR" sz="1400" i="1" dirty="0" err="1"/>
              <a:t>salt</a:t>
            </a:r>
            <a:r>
              <a:rPr lang="fr-FR" sz="1400" i="1" dirty="0"/>
              <a:t> </a:t>
            </a:r>
            <a:r>
              <a:rPr lang="fr-FR" sz="1400" i="1" dirty="0" err="1"/>
              <a:t>reactor</a:t>
            </a:r>
            <a:r>
              <a:rPr lang="fr-FR" sz="1400" i="1" dirty="0"/>
              <a:t> system”,</a:t>
            </a:r>
            <a:r>
              <a:rPr lang="fr-FR" sz="1400" dirty="0"/>
              <a:t> J. of Fluorine </a:t>
            </a:r>
            <a:r>
              <a:rPr lang="fr-FR" sz="1400" dirty="0" err="1"/>
              <a:t>Chemistry</a:t>
            </a:r>
            <a:r>
              <a:rPr lang="fr-FR" sz="1400" dirty="0"/>
              <a:t>, 130 Issue 1, p. 11-17 (2009)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 bwMode="auto">
          <a:xfrm>
            <a:off x="1631951" y="1007539"/>
            <a:ext cx="6295148" cy="6477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0" hangingPunct="0">
              <a:spcAft>
                <a:spcPts val="600"/>
              </a:spcAft>
              <a:buClr>
                <a:srgbClr val="DC5A21"/>
              </a:buClr>
            </a:pPr>
            <a:r>
              <a:rPr lang="en-US" altLang="fr-FR" sz="1400" dirty="0">
                <a:latin typeface="Verdana" pitchFamily="34" charset="0"/>
              </a:rPr>
              <a:t>Fuel processing mandatory to recover the produced fissile matter – Liquid fuel = processing in-situ during reactor operation</a:t>
            </a:r>
          </a:p>
        </p:txBody>
      </p:sp>
      <p:sp>
        <p:nvSpPr>
          <p:cNvPr id="13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19</a:t>
            </a:r>
            <a:endParaRPr lang="fr-BE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2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/>
          <p:cNvSpPr>
            <a:spLocks noChangeArrowheads="1"/>
          </p:cNvSpPr>
          <p:nvPr/>
        </p:nvSpPr>
        <p:spPr bwMode="auto">
          <a:xfrm>
            <a:off x="1713235" y="3771808"/>
            <a:ext cx="6781800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300"/>
              </a:spcAft>
              <a:buClr>
                <a:srgbClr val="333399"/>
              </a:buClr>
            </a:pPr>
            <a:r>
              <a:rPr lang="en-US" altLang="fr-FR" dirty="0">
                <a:solidFill>
                  <a:srgbClr val="000099"/>
                </a:solidFill>
                <a:ea typeface="ＭＳ Ｐゴシック" panose="020B0600070205080204" pitchFamily="34" charset="-128"/>
              </a:rPr>
              <a:t>Which constraints for a liquid fuel?</a:t>
            </a:r>
          </a:p>
          <a:p>
            <a:pPr lvl="1">
              <a:spcBef>
                <a:spcPts val="1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fr-FR" sz="1500" dirty="0">
                <a:ea typeface="ＭＳ Ｐゴシック" panose="020B0600070205080204" pitchFamily="34" charset="-128"/>
                <a:cs typeface="Arial" panose="020B0604020202020204" pitchFamily="34" charset="0"/>
              </a:rPr>
              <a:t>Melting temperature not too high</a:t>
            </a:r>
          </a:p>
          <a:p>
            <a:pPr lvl="1">
              <a:spcBef>
                <a:spcPts val="1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fr-FR" sz="1500" dirty="0">
                <a:ea typeface="ＭＳ Ｐゴシック" panose="020B0600070205080204" pitchFamily="34" charset="-128"/>
                <a:cs typeface="Arial" panose="020B0604020202020204" pitchFamily="34" charset="0"/>
              </a:rPr>
              <a:t>High boiling temperature</a:t>
            </a:r>
          </a:p>
          <a:p>
            <a:pPr lvl="1">
              <a:spcBef>
                <a:spcPts val="1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fr-FR" sz="1500" dirty="0">
                <a:ea typeface="ＭＳ Ｐゴシック" panose="020B0600070205080204" pitchFamily="34" charset="-128"/>
                <a:cs typeface="Arial" panose="020B0604020202020204" pitchFamily="34" charset="0"/>
              </a:rPr>
              <a:t>Low vapor pressure</a:t>
            </a:r>
          </a:p>
          <a:p>
            <a:pPr lvl="1">
              <a:spcBef>
                <a:spcPts val="1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fr-FR" sz="1500" dirty="0">
                <a:ea typeface="ＭＳ Ｐゴシック" panose="020B0600070205080204" pitchFamily="34" charset="-128"/>
                <a:cs typeface="Arial" panose="020B0604020202020204" pitchFamily="34" charset="0"/>
              </a:rPr>
              <a:t>Transparent to neutrons</a:t>
            </a:r>
          </a:p>
          <a:p>
            <a:pPr lvl="1">
              <a:spcBef>
                <a:spcPts val="1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fr-FR" sz="1500" dirty="0">
                <a:ea typeface="ＭＳ Ｐゴシック" panose="020B0600070205080204" pitchFamily="34" charset="-128"/>
                <a:cs typeface="Arial" panose="020B0604020202020204" pitchFamily="34" charset="0"/>
              </a:rPr>
              <a:t>Good thermal and hydraulic properties (fuel = coolant)</a:t>
            </a:r>
          </a:p>
          <a:p>
            <a:pPr lvl="1">
              <a:spcBef>
                <a:spcPts val="1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fr-FR" sz="1500" dirty="0">
                <a:ea typeface="ＭＳ Ｐゴシック" panose="020B0600070205080204" pitchFamily="34" charset="-128"/>
                <a:cs typeface="Arial" panose="020B0604020202020204" pitchFamily="34" charset="0"/>
              </a:rPr>
              <a:t>Stability under irradiation</a:t>
            </a:r>
          </a:p>
          <a:p>
            <a:pPr lvl="1">
              <a:spcBef>
                <a:spcPts val="1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fr-FR" sz="1500" dirty="0">
                <a:ea typeface="ＭＳ Ｐゴシック" panose="020B0600070205080204" pitchFamily="34" charset="-128"/>
                <a:cs typeface="Arial" panose="020B0604020202020204" pitchFamily="34" charset="0"/>
              </a:rPr>
              <a:t>Good solubility of fissile and fertile matters</a:t>
            </a:r>
          </a:p>
          <a:p>
            <a:pPr lvl="1">
              <a:spcBef>
                <a:spcPts val="1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fr-FR" sz="1500" dirty="0">
                <a:ea typeface="ＭＳ Ｐゴシック" panose="020B0600070205080204" pitchFamily="34" charset="-128"/>
                <a:cs typeface="Arial" panose="020B0604020202020204" pitchFamily="34" charset="0"/>
              </a:rPr>
              <a:t>No production of radio-isotopes hardly manageable</a:t>
            </a:r>
          </a:p>
          <a:p>
            <a:pPr lvl="1">
              <a:spcBef>
                <a:spcPts val="1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fr-FR" sz="1500" dirty="0">
                <a:ea typeface="ＭＳ Ｐゴシック" panose="020B0600070205080204" pitchFamily="34" charset="-128"/>
                <a:cs typeface="Arial" panose="020B0604020202020204" pitchFamily="34" charset="0"/>
              </a:rPr>
              <a:t>Solutions to reprocess/control the fuel salt</a:t>
            </a:r>
          </a:p>
        </p:txBody>
      </p:sp>
      <p:sp>
        <p:nvSpPr>
          <p:cNvPr id="9" name="Accolade fermante 8"/>
          <p:cNvSpPr>
            <a:spLocks/>
          </p:cNvSpPr>
          <p:nvPr/>
        </p:nvSpPr>
        <p:spPr bwMode="auto">
          <a:xfrm>
            <a:off x="7113910" y="4071727"/>
            <a:ext cx="304800" cy="2016125"/>
          </a:xfrm>
          <a:prstGeom prst="rightBrace">
            <a:avLst>
              <a:gd name="adj1" fmla="val 70843"/>
              <a:gd name="adj2" fmla="val 50000"/>
            </a:avLst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>
            <a:outerShdw dist="63500" dir="8280003" rotWithShape="0">
              <a:srgbClr val="808080">
                <a:alpha val="56999"/>
              </a:srgb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GB" sz="2400" dirty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7536160" y="4205107"/>
            <a:ext cx="2880320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2" algn="ctr" eaLnBrk="1" hangingPunct="1"/>
            <a:r>
              <a:rPr lang="en-US" sz="1700" dirty="0">
                <a:solidFill>
                  <a:srgbClr val="002060"/>
                </a:solidFill>
                <a:ea typeface="ＭＳ Ｐゴシック" pitchFamily="34" charset="-128"/>
              </a:rPr>
              <a:t>Best candidates = fluoride (</a:t>
            </a:r>
            <a:r>
              <a:rPr lang="en-US" sz="1700" dirty="0" err="1">
                <a:solidFill>
                  <a:srgbClr val="002060"/>
                </a:solidFill>
                <a:ea typeface="ＭＳ Ｐゴシック" pitchFamily="34" charset="-128"/>
              </a:rPr>
              <a:t>LiF</a:t>
            </a:r>
            <a:r>
              <a:rPr lang="en-US" sz="1700" dirty="0">
                <a:solidFill>
                  <a:srgbClr val="002060"/>
                </a:solidFill>
                <a:ea typeface="ＭＳ Ｐゴシック" pitchFamily="34" charset="-128"/>
              </a:rPr>
              <a:t> – 99.995% of </a:t>
            </a:r>
            <a:r>
              <a:rPr lang="en-US" sz="1700" baseline="30000" dirty="0">
                <a:solidFill>
                  <a:srgbClr val="002060"/>
                </a:solidFill>
                <a:ea typeface="ＭＳ Ｐゴシック" pitchFamily="34" charset="-128"/>
              </a:rPr>
              <a:t>7</a:t>
            </a:r>
            <a:r>
              <a:rPr lang="en-US" sz="1700" dirty="0">
                <a:solidFill>
                  <a:srgbClr val="002060"/>
                </a:solidFill>
                <a:ea typeface="ＭＳ Ｐゴシック" pitchFamily="34" charset="-128"/>
              </a:rPr>
              <a:t>Li) or chloride (</a:t>
            </a:r>
            <a:r>
              <a:rPr lang="en-US" sz="1700" dirty="0" err="1">
                <a:solidFill>
                  <a:srgbClr val="002060"/>
                </a:solidFill>
                <a:ea typeface="ＭＳ Ｐゴシック" pitchFamily="34" charset="-128"/>
              </a:rPr>
              <a:t>NaCl</a:t>
            </a:r>
            <a:r>
              <a:rPr lang="en-US" sz="1700" dirty="0">
                <a:solidFill>
                  <a:srgbClr val="002060"/>
                </a:solidFill>
                <a:ea typeface="ＭＳ Ｐゴシック" pitchFamily="34" charset="-128"/>
              </a:rPr>
              <a:t> – 99% in </a:t>
            </a:r>
            <a:r>
              <a:rPr lang="en-US" sz="1700" baseline="30000" dirty="0">
                <a:solidFill>
                  <a:srgbClr val="002060"/>
                </a:solidFill>
                <a:ea typeface="ＭＳ Ｐゴシック" pitchFamily="34" charset="-128"/>
              </a:rPr>
              <a:t>37</a:t>
            </a:r>
            <a:r>
              <a:rPr lang="en-US" sz="1700" dirty="0">
                <a:solidFill>
                  <a:srgbClr val="002060"/>
                </a:solidFill>
                <a:ea typeface="ＭＳ Ｐゴシック" pitchFamily="34" charset="-128"/>
              </a:rPr>
              <a:t>Cl) salt</a:t>
            </a:r>
          </a:p>
        </p:txBody>
      </p:sp>
      <p:sp>
        <p:nvSpPr>
          <p:cNvPr id="20" name="Arrondir un rectangle avec un coin diagonal 19"/>
          <p:cNvSpPr/>
          <p:nvPr/>
        </p:nvSpPr>
        <p:spPr>
          <a:xfrm>
            <a:off x="2135561" y="905805"/>
            <a:ext cx="7062787" cy="2779316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726235" y="939143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ts val="600"/>
              </a:spcAft>
              <a:buClr>
                <a:srgbClr val="333399"/>
              </a:buClr>
            </a:pPr>
            <a:r>
              <a:rPr lang="en-US" altLang="fr-FR" dirty="0">
                <a:solidFill>
                  <a:srgbClr val="003399"/>
                </a:solidFill>
              </a:rPr>
              <a:t>Advantages of a Liquid Fuel</a:t>
            </a:r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 bwMode="auto">
          <a:xfrm>
            <a:off x="2135560" y="1188381"/>
            <a:ext cx="7207250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lvl="1" indent="-285750" eaLnBrk="0" hangingPunct="0">
              <a:lnSpc>
                <a:spcPct val="150000"/>
              </a:lnSpc>
              <a:buClr>
                <a:schemeClr val="tx1"/>
              </a:buClr>
              <a:buSzPct val="120000"/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Calibri" pitchFamily="34" charset="0"/>
              </a:rPr>
              <a:t>Homogeneity of the fuel (no loading plan)</a:t>
            </a:r>
          </a:p>
          <a:p>
            <a:pPr marL="285750" lvl="1" indent="-285750" eaLnBrk="0" hangingPunct="0">
              <a:spcBef>
                <a:spcPts val="300"/>
              </a:spcBef>
              <a:buClr>
                <a:schemeClr val="tx1"/>
              </a:buClr>
              <a:buSzPct val="120000"/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Calibri" pitchFamily="34" charset="0"/>
              </a:rPr>
              <a:t>Heat is produced directly in the heat transfer fluid</a:t>
            </a:r>
          </a:p>
          <a:p>
            <a:pPr marL="0" lvl="1" eaLnBrk="0" hangingPunct="0">
              <a:buClr>
                <a:schemeClr val="tx1"/>
              </a:buClr>
              <a:buSzPct val="120000"/>
              <a:defRPr/>
            </a:pPr>
            <a:r>
              <a:rPr lang="en-US" sz="1200" dirty="0">
                <a:solidFill>
                  <a:srgbClr val="0033CC"/>
                </a:solidFill>
                <a:cs typeface="Calibri" pitchFamily="34" charset="0"/>
              </a:rPr>
              <a:t>     - No heat transfer delay and very fast thermal feedback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cs typeface="Calibri" pitchFamily="34" charset="0"/>
            </a:endParaRPr>
          </a:p>
          <a:p>
            <a:pPr marL="285750" lvl="1" indent="-285750" eaLnBrk="0" hangingPunct="0">
              <a:spcBef>
                <a:spcPts val="600"/>
              </a:spcBef>
              <a:buClr>
                <a:schemeClr val="tx1"/>
              </a:buClr>
              <a:buSzPct val="120000"/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Calibri" pitchFamily="34" charset="0"/>
              </a:rPr>
              <a:t>Possibility to reconfigure passively the geometry of the fuel:</a:t>
            </a:r>
          </a:p>
          <a:p>
            <a:pPr marL="0" lvl="2" eaLnBrk="0" hangingPunct="0">
              <a:lnSpc>
                <a:spcPct val="120000"/>
              </a:lnSpc>
              <a:buClr>
                <a:srgbClr val="003385"/>
              </a:buClr>
              <a:defRPr/>
            </a:pPr>
            <a:r>
              <a:rPr lang="en-US" sz="1200" dirty="0">
                <a:solidFill>
                  <a:srgbClr val="0033CC"/>
                </a:solidFill>
                <a:cs typeface="Calibri" pitchFamily="34" charset="0"/>
              </a:rPr>
              <a:t>    - One configuration optimizes the electricity production managing the criticality     </a:t>
            </a:r>
          </a:p>
          <a:p>
            <a:pPr marL="0" lvl="2" eaLnBrk="0" hangingPunct="0">
              <a:lnSpc>
                <a:spcPct val="120000"/>
              </a:lnSpc>
              <a:buClr>
                <a:srgbClr val="003385"/>
              </a:buClr>
              <a:defRPr/>
            </a:pPr>
            <a:r>
              <a:rPr lang="en-US" sz="1200" dirty="0">
                <a:solidFill>
                  <a:srgbClr val="0033CC"/>
                </a:solidFill>
                <a:cs typeface="Calibri" pitchFamily="34" charset="0"/>
              </a:rPr>
              <a:t>    - An other configuration allows a long term storage with a passive cooling  system</a:t>
            </a:r>
            <a:endParaRPr lang="en-US" sz="1600" dirty="0">
              <a:solidFill>
                <a:srgbClr val="0033CC"/>
              </a:solidFill>
              <a:cs typeface="Calibri" pitchFamily="34" charset="0"/>
            </a:endParaRPr>
          </a:p>
          <a:p>
            <a:pPr marL="285750" lvl="1" indent="-285750" eaLnBrk="0" hangingPunct="0">
              <a:spcBef>
                <a:spcPts val="300"/>
              </a:spcBef>
              <a:buClr>
                <a:schemeClr val="tx1"/>
              </a:buClr>
              <a:buSzPct val="120000"/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Calibri" pitchFamily="34" charset="0"/>
              </a:rPr>
              <a:t>Possibility to reprocess the fuel without stopping the reactor:</a:t>
            </a:r>
          </a:p>
          <a:p>
            <a:pPr marL="0" lvl="1" eaLnBrk="0" hangingPunct="0">
              <a:lnSpc>
                <a:spcPct val="120000"/>
              </a:lnSpc>
              <a:buClr>
                <a:schemeClr val="tx1"/>
              </a:buClr>
              <a:buSzPct val="120000"/>
              <a:defRPr/>
            </a:pPr>
            <a:r>
              <a:rPr lang="en-US" sz="1200" dirty="0">
                <a:solidFill>
                  <a:srgbClr val="0033CC"/>
                </a:solidFill>
                <a:cs typeface="Calibri" pitchFamily="34" charset="0"/>
              </a:rPr>
              <a:t>    - Better management of the fission products that damage  the neutronic  and physicochemical characteristics</a:t>
            </a:r>
          </a:p>
          <a:p>
            <a:pPr marL="0" lvl="1" eaLnBrk="0" hangingPunct="0">
              <a:lnSpc>
                <a:spcPct val="120000"/>
              </a:lnSpc>
              <a:buClr>
                <a:schemeClr val="tx1"/>
              </a:buClr>
              <a:buSzPct val="120000"/>
              <a:defRPr/>
            </a:pPr>
            <a:r>
              <a:rPr lang="en-US" sz="1200" dirty="0">
                <a:solidFill>
                  <a:srgbClr val="0033CC"/>
                </a:solidFill>
                <a:cs typeface="Calibri" pitchFamily="34" charset="0"/>
              </a:rPr>
              <a:t>    - No reactivity reserve (fertile/fissile matter adjusted during reactor operation)</a:t>
            </a:r>
          </a:p>
        </p:txBody>
      </p:sp>
      <p:sp>
        <p:nvSpPr>
          <p:cNvPr id="11" name="Titre 5"/>
          <p:cNvSpPr txBox="1">
            <a:spLocks/>
          </p:cNvSpPr>
          <p:nvPr/>
        </p:nvSpPr>
        <p:spPr bwMode="auto">
          <a:xfrm>
            <a:off x="443345" y="58823"/>
            <a:ext cx="7370619" cy="755700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en-US" sz="2800" b="1" dirty="0">
                <a:solidFill>
                  <a:srgbClr val="003385"/>
                </a:solidFill>
                <a:cs typeface="Arial" pitchFamily="34" charset="0"/>
              </a:rPr>
              <a:t>Liquid-fueled reactors: </a:t>
            </a:r>
            <a:r>
              <a:rPr lang="en-US" sz="2600" dirty="0">
                <a:solidFill>
                  <a:srgbClr val="003385"/>
                </a:solidFill>
                <a:cs typeface="Arial" pitchFamily="34" charset="0"/>
              </a:rPr>
              <a:t>why “molten salt reactors”?</a:t>
            </a: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7618736" y="5736439"/>
            <a:ext cx="2725737" cy="353943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ffectLst>
            <a:outerShdw blurRad="50800" dist="88900" dir="324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3" algn="ctr" eaLnBrk="1" hangingPunct="1"/>
            <a:r>
              <a:rPr lang="en-US" sz="1700" b="1" dirty="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</a:rPr>
              <a:t>Molten Salt Reactors</a:t>
            </a:r>
          </a:p>
        </p:txBody>
      </p:sp>
      <p:sp>
        <p:nvSpPr>
          <p:cNvPr id="14" name="Flèche vers le bas 13"/>
          <p:cNvSpPr>
            <a:spLocks noChangeArrowheads="1"/>
          </p:cNvSpPr>
          <p:nvPr/>
        </p:nvSpPr>
        <p:spPr bwMode="auto">
          <a:xfrm>
            <a:off x="8704263" y="5154277"/>
            <a:ext cx="304800" cy="381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rgbClr val="003399"/>
            </a:solidFill>
            <a:round/>
            <a:headEnd/>
            <a:tailEnd/>
          </a:ln>
          <a:effectLst>
            <a:outerShdw dist="63500" dir="8280003" rotWithShape="0">
              <a:srgbClr val="808080">
                <a:alpha val="56999"/>
              </a:srgb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GB" sz="240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6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2</a:t>
            </a:r>
            <a:endParaRPr lang="fr-BE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88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" grpId="0"/>
      <p:bldP spid="9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8" descr="REM_fr_couleur-sans-SUR_ENG_nomodu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84139"/>
            <a:ext cx="5089525" cy="668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71" name="Text Box 9"/>
          <p:cNvSpPr txBox="1">
            <a:spLocks noChangeArrowheads="1"/>
          </p:cNvSpPr>
          <p:nvPr/>
        </p:nvSpPr>
        <p:spPr bwMode="auto">
          <a:xfrm>
            <a:off x="1309977" y="2694854"/>
            <a:ext cx="3455987" cy="177641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fr-FR" sz="2200">
                <a:solidFill>
                  <a:srgbClr val="000099"/>
                </a:solidFill>
              </a:rPr>
              <a:t>Coupling of the in-house code REM for materials evolution with the probabilistic code MCNP for neutronic calculations</a:t>
            </a:r>
          </a:p>
        </p:txBody>
      </p:sp>
      <p:sp>
        <p:nvSpPr>
          <p:cNvPr id="5" name="Titre 5"/>
          <p:cNvSpPr txBox="1">
            <a:spLocks/>
          </p:cNvSpPr>
          <p:nvPr/>
        </p:nvSpPr>
        <p:spPr bwMode="auto">
          <a:xfrm>
            <a:off x="343033" y="374217"/>
            <a:ext cx="4422931" cy="1149783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 fontScale="92500" lnSpcReduction="1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fr-FR" sz="2800" b="1" dirty="0">
                <a:solidFill>
                  <a:srgbClr val="000099"/>
                </a:solidFill>
              </a:rPr>
              <a:t>Tools for the Simulation of Reactor Evolution:</a:t>
            </a:r>
          </a:p>
          <a:p>
            <a:r>
              <a:rPr lang="en-US" altLang="fr-FR" sz="2400" b="1" dirty="0" smtClean="0">
                <a:solidFill>
                  <a:srgbClr val="000099"/>
                </a:solidFill>
              </a:rPr>
              <a:t>Evolving Monte-Carlo calculations</a:t>
            </a:r>
            <a:endParaRPr lang="en-US" altLang="fr-FR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6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5"/>
          <p:cNvSpPr txBox="1">
            <a:spLocks/>
          </p:cNvSpPr>
          <p:nvPr/>
        </p:nvSpPr>
        <p:spPr bwMode="auto">
          <a:xfrm>
            <a:off x="164155" y="139560"/>
            <a:ext cx="7192897" cy="876733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fr-FR" sz="2800" b="1" dirty="0">
                <a:solidFill>
                  <a:srgbClr val="000099"/>
                </a:solidFill>
              </a:rPr>
              <a:t>Tools for the Simulation of Reactor </a:t>
            </a:r>
            <a:r>
              <a:rPr lang="en-US" altLang="fr-FR" sz="2800" b="1" dirty="0" smtClean="0">
                <a:solidFill>
                  <a:srgbClr val="000099"/>
                </a:solidFill>
              </a:rPr>
              <a:t>Evolution:</a:t>
            </a:r>
            <a:endParaRPr lang="en-US" altLang="fr-FR" sz="2400" b="1" dirty="0" smtClean="0">
              <a:solidFill>
                <a:srgbClr val="000099"/>
              </a:solidFill>
            </a:endParaRPr>
          </a:p>
          <a:p>
            <a:r>
              <a:rPr lang="en-US" altLang="fr-FR" sz="2400" b="1" dirty="0">
                <a:solidFill>
                  <a:srgbClr val="000099"/>
                </a:solidFill>
              </a:rPr>
              <a:t>Integration Module: Bateman Equation for nucleus </a:t>
            </a:r>
            <a:r>
              <a:rPr lang="en-US" altLang="fr-FR" sz="2400" b="1" dirty="0" err="1" smtClean="0">
                <a:solidFill>
                  <a:srgbClr val="000099"/>
                </a:solidFill>
              </a:rPr>
              <a:t>i</a:t>
            </a:r>
            <a:endParaRPr lang="en-US" altLang="fr-FR" sz="2400" b="1" dirty="0">
              <a:solidFill>
                <a:srgbClr val="000099"/>
              </a:solidFill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1804700" y="1135460"/>
            <a:ext cx="655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fr-FR" sz="2200" u="sng" dirty="0"/>
              <a:t>Bateman Equation for nucleus </a:t>
            </a:r>
            <a:r>
              <a:rPr lang="en-US" altLang="fr-FR" sz="2200" u="sng" dirty="0" err="1"/>
              <a:t>i</a:t>
            </a:r>
            <a:r>
              <a:rPr lang="en-US" altLang="fr-FR" sz="2200" u="sng" dirty="0"/>
              <a:t> (in the whole system):</a:t>
            </a:r>
          </a:p>
        </p:txBody>
      </p:sp>
      <p:graphicFrame>
        <p:nvGraphicFramePr>
          <p:cNvPr id="31" name="Object 1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749038"/>
              </p:ext>
            </p:extLst>
          </p:nvPr>
        </p:nvGraphicFramePr>
        <p:xfrm>
          <a:off x="1661826" y="1906298"/>
          <a:ext cx="9117012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5" name="Microsoft Equation 3.0" r:id="rId4" imgW="4876800" imgH="444500" progId="Equation.3">
                  <p:embed/>
                </p:oleObj>
              </mc:Choice>
              <mc:Fallback>
                <p:oleObj name="Microsoft Equation 3.0" r:id="rId4" imgW="48768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1826" y="1906298"/>
                        <a:ext cx="9117012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5904419" y="2967723"/>
            <a:ext cx="490696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fr-FR" sz="1700" i="1" dirty="0">
                <a:solidFill>
                  <a:srgbClr val="4D4D4D"/>
                </a:solidFill>
              </a:rPr>
              <a:t>‘B’  = location of nucleus </a:t>
            </a:r>
            <a:r>
              <a:rPr lang="en-GB" altLang="fr-FR" sz="1700" i="1" dirty="0" err="1">
                <a:solidFill>
                  <a:srgbClr val="4D4D4D"/>
                </a:solidFill>
              </a:rPr>
              <a:t>i</a:t>
            </a:r>
            <a:r>
              <a:rPr lang="en-GB" altLang="fr-FR" sz="1700" i="1" dirty="0">
                <a:solidFill>
                  <a:srgbClr val="4D4D4D"/>
                </a:solidFill>
              </a:rPr>
              <a:t> in the sub-system B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fr-FR" sz="1700" i="1" dirty="0">
                <a:solidFill>
                  <a:srgbClr val="4D4D4D"/>
                </a:solidFill>
              </a:rPr>
              <a:t>‘B → C’ = transfer from sub-system B to sub-system C</a:t>
            </a:r>
            <a:r>
              <a:rPr lang="fr-FR" altLang="fr-FR" sz="1700" i="1" dirty="0">
                <a:solidFill>
                  <a:srgbClr val="4D4D4D"/>
                </a:solidFill>
              </a:rPr>
              <a:t> </a:t>
            </a: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1901538" y="4476750"/>
            <a:ext cx="8580438" cy="1658938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10000"/>
              </a:spcBef>
              <a:spcAft>
                <a:spcPct val="20000"/>
              </a:spcAft>
            </a:pPr>
            <a:r>
              <a:rPr lang="en-US" altLang="fr-FR" sz="2000">
                <a:solidFill>
                  <a:srgbClr val="CC0000"/>
                </a:solidFill>
              </a:rPr>
              <a:t>Calculation of the evolution of matter in each part of the system</a:t>
            </a:r>
            <a:r>
              <a:rPr lang="en-US" altLang="fr-FR" sz="2000"/>
              <a:t> </a:t>
            </a:r>
          </a:p>
          <a:p>
            <a:pPr algn="ctr" eaLnBrk="1" hangingPunct="1">
              <a:spcBef>
                <a:spcPct val="10000"/>
              </a:spcBef>
              <a:spcAft>
                <a:spcPct val="20000"/>
              </a:spcAft>
            </a:pPr>
            <a:r>
              <a:rPr lang="en-US" altLang="fr-FR">
                <a:sym typeface="Symbol" panose="05050102010706020507" pitchFamily="18" charset="2"/>
              </a:rPr>
              <a:t> </a:t>
            </a:r>
            <a:r>
              <a:rPr lang="en-US" altLang="fr-FR" sz="1900"/>
              <a:t>Determination of isotopes concentrations, gamma or neutron flux + the residual heat (fundamental data for radioprotection) everywhere (core, reprocessing unit, bubbling system, draining tanks…) – Basis of the design and of the safety and radioprotection assessment of the whole system</a:t>
            </a:r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5702013" y="3894429"/>
            <a:ext cx="315913" cy="431800"/>
          </a:xfrm>
          <a:prstGeom prst="downArrow">
            <a:avLst>
              <a:gd name="adj1" fmla="val 50000"/>
              <a:gd name="adj2" fmla="val 3417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fr-FR"/>
          </a:p>
        </p:txBody>
      </p:sp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5373939" y="3035012"/>
            <a:ext cx="57785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fr-FR" sz="1700" dirty="0" err="1"/>
              <a:t>with</a:t>
            </a:r>
            <a:endParaRPr lang="fr-FR" altLang="fr-FR" sz="1700" dirty="0"/>
          </a:p>
        </p:txBody>
      </p:sp>
      <p:sp>
        <p:nvSpPr>
          <p:cNvPr id="36" name="Oval 19"/>
          <p:cNvSpPr>
            <a:spLocks noChangeArrowheads="1"/>
          </p:cNvSpPr>
          <p:nvPr/>
        </p:nvSpPr>
        <p:spPr bwMode="auto">
          <a:xfrm>
            <a:off x="5576601" y="1984085"/>
            <a:ext cx="1530350" cy="811213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fr-FR"/>
          </a:p>
        </p:txBody>
      </p:sp>
      <p:sp>
        <p:nvSpPr>
          <p:cNvPr id="37" name="Oval 20"/>
          <p:cNvSpPr>
            <a:spLocks noChangeArrowheads="1"/>
          </p:cNvSpPr>
          <p:nvPr/>
        </p:nvSpPr>
        <p:spPr bwMode="auto">
          <a:xfrm>
            <a:off x="9267538" y="1984085"/>
            <a:ext cx="1530350" cy="811213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fr-FR"/>
          </a:p>
        </p:txBody>
      </p:sp>
      <p:sp>
        <p:nvSpPr>
          <p:cNvPr id="38" name="AutoShape 22"/>
          <p:cNvSpPr>
            <a:spLocks noChangeArrowheads="1"/>
          </p:cNvSpPr>
          <p:nvPr/>
        </p:nvSpPr>
        <p:spPr bwMode="auto">
          <a:xfrm>
            <a:off x="8357901" y="706148"/>
            <a:ext cx="1017587" cy="1008062"/>
          </a:xfrm>
          <a:prstGeom prst="wedgeRoundRectCallout">
            <a:avLst>
              <a:gd name="adj1" fmla="val -101120"/>
              <a:gd name="adj2" fmla="val -6102"/>
              <a:gd name="adj3" fmla="val 16667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fr-FR" sz="1600"/>
              <a:t>PhD thesis of Xavier DOLIGEZ</a:t>
            </a:r>
          </a:p>
        </p:txBody>
      </p:sp>
      <p:sp>
        <p:nvSpPr>
          <p:cNvPr id="40" name="Oval 15"/>
          <p:cNvSpPr>
            <a:spLocks noChangeArrowheads="1"/>
          </p:cNvSpPr>
          <p:nvPr/>
        </p:nvSpPr>
        <p:spPr bwMode="auto">
          <a:xfrm>
            <a:off x="3539045" y="1827716"/>
            <a:ext cx="19050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fr-FR"/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3182075" y="3308854"/>
            <a:ext cx="18288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fr-FR" dirty="0">
                <a:solidFill>
                  <a:srgbClr val="FF0000"/>
                </a:solidFill>
              </a:rPr>
              <a:t>production by nuclear reaction</a:t>
            </a:r>
            <a:endParaRPr lang="fr-FR" altLang="fr-FR" i="1" dirty="0">
              <a:solidFill>
                <a:srgbClr val="FF0000"/>
              </a:solidFill>
            </a:endParaRPr>
          </a:p>
        </p:txBody>
      </p:sp>
      <p:sp>
        <p:nvSpPr>
          <p:cNvPr id="42" name="Freeform 17"/>
          <p:cNvSpPr>
            <a:spLocks/>
          </p:cNvSpPr>
          <p:nvPr/>
        </p:nvSpPr>
        <p:spPr bwMode="auto">
          <a:xfrm>
            <a:off x="3221545" y="2513516"/>
            <a:ext cx="317500" cy="1143000"/>
          </a:xfrm>
          <a:custGeom>
            <a:avLst/>
            <a:gdLst>
              <a:gd name="T0" fmla="*/ 74 w 152"/>
              <a:gd name="T1" fmla="*/ 720 h 672"/>
              <a:gd name="T2" fmla="*/ 11 w 152"/>
              <a:gd name="T3" fmla="*/ 514 h 672"/>
              <a:gd name="T4" fmla="*/ 11 w 152"/>
              <a:gd name="T5" fmla="*/ 257 h 672"/>
              <a:gd name="T6" fmla="*/ 74 w 152"/>
              <a:gd name="T7" fmla="*/ 103 h 672"/>
              <a:gd name="T8" fmla="*/ 200 w 152"/>
              <a:gd name="T9" fmla="*/ 0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2"/>
              <a:gd name="T16" fmla="*/ 0 h 672"/>
              <a:gd name="T17" fmla="*/ 152 w 152"/>
              <a:gd name="T18" fmla="*/ 672 h 6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" h="672">
                <a:moveTo>
                  <a:pt x="56" y="672"/>
                </a:moveTo>
                <a:cubicBezTo>
                  <a:pt x="36" y="612"/>
                  <a:pt x="16" y="552"/>
                  <a:pt x="8" y="480"/>
                </a:cubicBezTo>
                <a:cubicBezTo>
                  <a:pt x="0" y="408"/>
                  <a:pt x="0" y="304"/>
                  <a:pt x="8" y="240"/>
                </a:cubicBezTo>
                <a:cubicBezTo>
                  <a:pt x="16" y="176"/>
                  <a:pt x="32" y="136"/>
                  <a:pt x="56" y="96"/>
                </a:cubicBezTo>
                <a:cubicBezTo>
                  <a:pt x="80" y="56"/>
                  <a:pt x="116" y="28"/>
                  <a:pt x="152" y="0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3" name="Rectangle 19"/>
          <p:cNvSpPr>
            <a:spLocks noChangeArrowheads="1"/>
          </p:cNvSpPr>
          <p:nvPr/>
        </p:nvSpPr>
        <p:spPr bwMode="auto">
          <a:xfrm>
            <a:off x="893618" y="3063585"/>
            <a:ext cx="1905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fr-FR" dirty="0">
                <a:solidFill>
                  <a:srgbClr val="009900"/>
                </a:solidFill>
              </a:rPr>
              <a:t>production by radioactive decay</a:t>
            </a:r>
            <a:endParaRPr lang="fr-FR" altLang="fr-FR" i="1" dirty="0">
              <a:solidFill>
                <a:srgbClr val="009900"/>
              </a:solidFill>
            </a:endParaRPr>
          </a:p>
        </p:txBody>
      </p:sp>
      <p:sp>
        <p:nvSpPr>
          <p:cNvPr id="44" name="Oval 20"/>
          <p:cNvSpPr>
            <a:spLocks noChangeArrowheads="1"/>
          </p:cNvSpPr>
          <p:nvPr/>
        </p:nvSpPr>
        <p:spPr bwMode="auto">
          <a:xfrm>
            <a:off x="2798618" y="1924157"/>
            <a:ext cx="615015" cy="711993"/>
          </a:xfrm>
          <a:prstGeom prst="ellips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fr-FR"/>
          </a:p>
        </p:txBody>
      </p:sp>
      <p:sp>
        <p:nvSpPr>
          <p:cNvPr id="45" name="Freeform 21"/>
          <p:cNvSpPr>
            <a:spLocks/>
          </p:cNvSpPr>
          <p:nvPr/>
        </p:nvSpPr>
        <p:spPr bwMode="auto">
          <a:xfrm rot="840000">
            <a:off x="2659283" y="2664566"/>
            <a:ext cx="356545" cy="990600"/>
          </a:xfrm>
          <a:custGeom>
            <a:avLst/>
            <a:gdLst>
              <a:gd name="T0" fmla="*/ 0 w 256"/>
              <a:gd name="T1" fmla="*/ 1524000 h 1200"/>
              <a:gd name="T2" fmla="*/ 228600 w 256"/>
              <a:gd name="T3" fmla="*/ 1219200 h 1200"/>
              <a:gd name="T4" fmla="*/ 381000 w 256"/>
              <a:gd name="T5" fmla="*/ 853440 h 1200"/>
              <a:gd name="T6" fmla="*/ 381000 w 256"/>
              <a:gd name="T7" fmla="*/ 548640 h 1200"/>
              <a:gd name="T8" fmla="*/ 304800 w 256"/>
              <a:gd name="T9" fmla="*/ 243840 h 1200"/>
              <a:gd name="T10" fmla="*/ 152400 w 256"/>
              <a:gd name="T11" fmla="*/ 0 h 12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6"/>
              <a:gd name="T19" fmla="*/ 0 h 1200"/>
              <a:gd name="T20" fmla="*/ 256 w 256"/>
              <a:gd name="T21" fmla="*/ 1200 h 12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6" h="1200">
                <a:moveTo>
                  <a:pt x="0" y="1200"/>
                </a:moveTo>
                <a:cubicBezTo>
                  <a:pt x="52" y="1124"/>
                  <a:pt x="104" y="1048"/>
                  <a:pt x="144" y="960"/>
                </a:cubicBezTo>
                <a:cubicBezTo>
                  <a:pt x="184" y="872"/>
                  <a:pt x="224" y="760"/>
                  <a:pt x="240" y="672"/>
                </a:cubicBezTo>
                <a:cubicBezTo>
                  <a:pt x="256" y="584"/>
                  <a:pt x="248" y="512"/>
                  <a:pt x="240" y="432"/>
                </a:cubicBezTo>
                <a:cubicBezTo>
                  <a:pt x="232" y="352"/>
                  <a:pt x="216" y="264"/>
                  <a:pt x="192" y="192"/>
                </a:cubicBezTo>
                <a:cubicBezTo>
                  <a:pt x="168" y="120"/>
                  <a:pt x="132" y="60"/>
                  <a:pt x="96" y="0"/>
                </a:cubicBezTo>
              </a:path>
            </a:pathLst>
          </a:custGeom>
          <a:noFill/>
          <a:ln w="31750" cap="flat" cmpd="sng">
            <a:solidFill>
              <a:srgbClr val="009900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" name="Rectangle 27"/>
          <p:cNvSpPr>
            <a:spLocks noChangeArrowheads="1"/>
          </p:cNvSpPr>
          <p:nvPr/>
        </p:nvSpPr>
        <p:spPr bwMode="auto">
          <a:xfrm>
            <a:off x="8568011" y="3387723"/>
            <a:ext cx="198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fr-FR" dirty="0">
                <a:solidFill>
                  <a:srgbClr val="FF0000"/>
                </a:solidFill>
              </a:rPr>
              <a:t>disappearance by nuclear reaction</a:t>
            </a:r>
            <a:endParaRPr lang="fr-FR" altLang="fr-FR" i="1" dirty="0">
              <a:solidFill>
                <a:srgbClr val="FF0000"/>
              </a:solidFill>
            </a:endParaRPr>
          </a:p>
        </p:txBody>
      </p:sp>
      <p:sp>
        <p:nvSpPr>
          <p:cNvPr id="48" name="Oval 28"/>
          <p:cNvSpPr>
            <a:spLocks noChangeArrowheads="1"/>
          </p:cNvSpPr>
          <p:nvPr/>
        </p:nvSpPr>
        <p:spPr bwMode="auto">
          <a:xfrm>
            <a:off x="8035946" y="1870791"/>
            <a:ext cx="1247109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fr-FR"/>
          </a:p>
        </p:txBody>
      </p:sp>
      <p:sp>
        <p:nvSpPr>
          <p:cNvPr id="49" name="Freeform 29"/>
          <p:cNvSpPr>
            <a:spLocks/>
          </p:cNvSpPr>
          <p:nvPr/>
        </p:nvSpPr>
        <p:spPr bwMode="auto">
          <a:xfrm>
            <a:off x="8551560" y="2733385"/>
            <a:ext cx="88900" cy="914400"/>
          </a:xfrm>
          <a:custGeom>
            <a:avLst/>
            <a:gdLst>
              <a:gd name="T0" fmla="*/ 56 w 56"/>
              <a:gd name="T1" fmla="*/ 576 h 576"/>
              <a:gd name="T2" fmla="*/ 8 w 56"/>
              <a:gd name="T3" fmla="*/ 432 h 576"/>
              <a:gd name="T4" fmla="*/ 8 w 56"/>
              <a:gd name="T5" fmla="*/ 192 h 576"/>
              <a:gd name="T6" fmla="*/ 56 w 56"/>
              <a:gd name="T7" fmla="*/ 0 h 576"/>
              <a:gd name="T8" fmla="*/ 0 60000 65536"/>
              <a:gd name="T9" fmla="*/ 0 60000 65536"/>
              <a:gd name="T10" fmla="*/ 0 60000 65536"/>
              <a:gd name="T11" fmla="*/ 0 60000 65536"/>
              <a:gd name="T12" fmla="*/ 0 w 56"/>
              <a:gd name="T13" fmla="*/ 0 h 576"/>
              <a:gd name="T14" fmla="*/ 56 w 56"/>
              <a:gd name="T15" fmla="*/ 576 h 5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6" h="576">
                <a:moveTo>
                  <a:pt x="56" y="576"/>
                </a:moveTo>
                <a:cubicBezTo>
                  <a:pt x="36" y="536"/>
                  <a:pt x="16" y="496"/>
                  <a:pt x="8" y="432"/>
                </a:cubicBezTo>
                <a:cubicBezTo>
                  <a:pt x="0" y="368"/>
                  <a:pt x="0" y="264"/>
                  <a:pt x="8" y="192"/>
                </a:cubicBezTo>
                <a:cubicBezTo>
                  <a:pt x="16" y="120"/>
                  <a:pt x="36" y="60"/>
                  <a:pt x="56" y="0"/>
                </a:cubicBezTo>
              </a:path>
            </a:pathLst>
          </a:custGeom>
          <a:noFill/>
          <a:ln w="31750" cap="flat" cmpd="sng">
            <a:solidFill>
              <a:srgbClr val="FF0000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50" name="Freeform 29"/>
          <p:cNvSpPr>
            <a:spLocks/>
          </p:cNvSpPr>
          <p:nvPr/>
        </p:nvSpPr>
        <p:spPr bwMode="auto">
          <a:xfrm>
            <a:off x="5576601" y="2679113"/>
            <a:ext cx="123031" cy="374443"/>
          </a:xfrm>
          <a:custGeom>
            <a:avLst/>
            <a:gdLst>
              <a:gd name="T0" fmla="*/ 56 w 56"/>
              <a:gd name="T1" fmla="*/ 576 h 576"/>
              <a:gd name="T2" fmla="*/ 8 w 56"/>
              <a:gd name="T3" fmla="*/ 432 h 576"/>
              <a:gd name="T4" fmla="*/ 8 w 56"/>
              <a:gd name="T5" fmla="*/ 192 h 576"/>
              <a:gd name="T6" fmla="*/ 56 w 56"/>
              <a:gd name="T7" fmla="*/ 0 h 576"/>
              <a:gd name="T8" fmla="*/ 0 60000 65536"/>
              <a:gd name="T9" fmla="*/ 0 60000 65536"/>
              <a:gd name="T10" fmla="*/ 0 60000 65536"/>
              <a:gd name="T11" fmla="*/ 0 60000 65536"/>
              <a:gd name="T12" fmla="*/ 0 w 56"/>
              <a:gd name="T13" fmla="*/ 0 h 576"/>
              <a:gd name="T14" fmla="*/ 56 w 56"/>
              <a:gd name="T15" fmla="*/ 576 h 5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6" h="576">
                <a:moveTo>
                  <a:pt x="56" y="576"/>
                </a:moveTo>
                <a:cubicBezTo>
                  <a:pt x="36" y="536"/>
                  <a:pt x="16" y="496"/>
                  <a:pt x="8" y="432"/>
                </a:cubicBezTo>
                <a:cubicBezTo>
                  <a:pt x="0" y="368"/>
                  <a:pt x="0" y="264"/>
                  <a:pt x="8" y="192"/>
                </a:cubicBezTo>
                <a:cubicBezTo>
                  <a:pt x="16" y="120"/>
                  <a:pt x="36" y="60"/>
                  <a:pt x="56" y="0"/>
                </a:cubicBezTo>
              </a:path>
            </a:pathLst>
          </a:custGeom>
          <a:noFill/>
          <a:ln w="31750" cap="flat" cmpd="sng">
            <a:solidFill>
              <a:srgbClr val="0066FF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endParaRPr lang="fr-FR"/>
          </a:p>
        </p:txBody>
      </p:sp>
      <p:sp>
        <p:nvSpPr>
          <p:cNvPr id="51" name="Freeform 29"/>
          <p:cNvSpPr>
            <a:spLocks/>
          </p:cNvSpPr>
          <p:nvPr/>
        </p:nvSpPr>
        <p:spPr bwMode="auto">
          <a:xfrm flipH="1">
            <a:off x="10481976" y="2722177"/>
            <a:ext cx="131202" cy="532009"/>
          </a:xfrm>
          <a:custGeom>
            <a:avLst/>
            <a:gdLst>
              <a:gd name="T0" fmla="*/ 56 w 56"/>
              <a:gd name="T1" fmla="*/ 576 h 576"/>
              <a:gd name="T2" fmla="*/ 8 w 56"/>
              <a:gd name="T3" fmla="*/ 432 h 576"/>
              <a:gd name="T4" fmla="*/ 8 w 56"/>
              <a:gd name="T5" fmla="*/ 192 h 576"/>
              <a:gd name="T6" fmla="*/ 56 w 56"/>
              <a:gd name="T7" fmla="*/ 0 h 576"/>
              <a:gd name="T8" fmla="*/ 0 60000 65536"/>
              <a:gd name="T9" fmla="*/ 0 60000 65536"/>
              <a:gd name="T10" fmla="*/ 0 60000 65536"/>
              <a:gd name="T11" fmla="*/ 0 60000 65536"/>
              <a:gd name="T12" fmla="*/ 0 w 56"/>
              <a:gd name="T13" fmla="*/ 0 h 576"/>
              <a:gd name="T14" fmla="*/ 56 w 56"/>
              <a:gd name="T15" fmla="*/ 576 h 5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6" h="576">
                <a:moveTo>
                  <a:pt x="56" y="576"/>
                </a:moveTo>
                <a:cubicBezTo>
                  <a:pt x="36" y="536"/>
                  <a:pt x="16" y="496"/>
                  <a:pt x="8" y="432"/>
                </a:cubicBezTo>
                <a:cubicBezTo>
                  <a:pt x="0" y="368"/>
                  <a:pt x="0" y="264"/>
                  <a:pt x="8" y="192"/>
                </a:cubicBezTo>
                <a:cubicBezTo>
                  <a:pt x="16" y="120"/>
                  <a:pt x="36" y="60"/>
                  <a:pt x="56" y="0"/>
                </a:cubicBezTo>
              </a:path>
            </a:pathLst>
          </a:custGeom>
          <a:noFill/>
          <a:ln w="31750" cap="flat" cmpd="sng">
            <a:solidFill>
              <a:srgbClr val="0066FF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endParaRPr lang="fr-FR"/>
          </a:p>
        </p:txBody>
      </p:sp>
      <p:sp>
        <p:nvSpPr>
          <p:cNvPr id="52" name="Rectangle 23"/>
          <p:cNvSpPr>
            <a:spLocks noChangeArrowheads="1"/>
          </p:cNvSpPr>
          <p:nvPr/>
        </p:nvSpPr>
        <p:spPr bwMode="auto">
          <a:xfrm>
            <a:off x="6408218" y="3459162"/>
            <a:ext cx="2057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fr-FR" dirty="0">
                <a:solidFill>
                  <a:srgbClr val="009900"/>
                </a:solidFill>
              </a:rPr>
              <a:t>disappearance by radioactive decay</a:t>
            </a:r>
            <a:endParaRPr lang="fr-FR" altLang="fr-FR" i="1" dirty="0">
              <a:solidFill>
                <a:srgbClr val="009900"/>
              </a:solidFill>
            </a:endParaRPr>
          </a:p>
        </p:txBody>
      </p:sp>
      <p:sp>
        <p:nvSpPr>
          <p:cNvPr id="53" name="Oval 24"/>
          <p:cNvSpPr>
            <a:spLocks noChangeArrowheads="1"/>
          </p:cNvSpPr>
          <p:nvPr/>
        </p:nvSpPr>
        <p:spPr bwMode="auto">
          <a:xfrm>
            <a:off x="7142402" y="1884719"/>
            <a:ext cx="760988" cy="751431"/>
          </a:xfrm>
          <a:prstGeom prst="ellips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fr-FR"/>
          </a:p>
        </p:txBody>
      </p:sp>
      <p:sp>
        <p:nvSpPr>
          <p:cNvPr id="54" name="Freeform 25"/>
          <p:cNvSpPr>
            <a:spLocks/>
          </p:cNvSpPr>
          <p:nvPr/>
        </p:nvSpPr>
        <p:spPr bwMode="auto">
          <a:xfrm>
            <a:off x="7697779" y="2620200"/>
            <a:ext cx="167487" cy="1117490"/>
          </a:xfrm>
          <a:custGeom>
            <a:avLst/>
            <a:gdLst>
              <a:gd name="T0" fmla="*/ 97971 w 112"/>
              <a:gd name="T1" fmla="*/ 1524000 h 1248"/>
              <a:gd name="T2" fmla="*/ 195943 w 112"/>
              <a:gd name="T3" fmla="*/ 1172308 h 1248"/>
              <a:gd name="T4" fmla="*/ 195943 w 112"/>
              <a:gd name="T5" fmla="*/ 586154 h 1248"/>
              <a:gd name="T6" fmla="*/ 0 w 112"/>
              <a:gd name="T7" fmla="*/ 0 h 1248"/>
              <a:gd name="T8" fmla="*/ 0 60000 65536"/>
              <a:gd name="T9" fmla="*/ 0 60000 65536"/>
              <a:gd name="T10" fmla="*/ 0 60000 65536"/>
              <a:gd name="T11" fmla="*/ 0 60000 65536"/>
              <a:gd name="T12" fmla="*/ 0 w 112"/>
              <a:gd name="T13" fmla="*/ 0 h 1248"/>
              <a:gd name="T14" fmla="*/ 112 w 112"/>
              <a:gd name="T15" fmla="*/ 1248 h 12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2" h="1248">
                <a:moveTo>
                  <a:pt x="48" y="1248"/>
                </a:moveTo>
                <a:cubicBezTo>
                  <a:pt x="68" y="1168"/>
                  <a:pt x="88" y="1088"/>
                  <a:pt x="96" y="960"/>
                </a:cubicBezTo>
                <a:cubicBezTo>
                  <a:pt x="104" y="832"/>
                  <a:pt x="112" y="640"/>
                  <a:pt x="96" y="480"/>
                </a:cubicBezTo>
                <a:cubicBezTo>
                  <a:pt x="80" y="320"/>
                  <a:pt x="40" y="160"/>
                  <a:pt x="0" y="0"/>
                </a:cubicBezTo>
              </a:path>
            </a:pathLst>
          </a:custGeom>
          <a:noFill/>
          <a:ln w="31750" cap="flat" cmpd="sng">
            <a:solidFill>
              <a:srgbClr val="009900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21</a:t>
            </a:r>
            <a:endParaRPr lang="fr-BE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48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43" grpId="0"/>
      <p:bldP spid="44" grpId="0" animBg="1"/>
      <p:bldP spid="45" grpId="0" animBg="1"/>
      <p:bldP spid="52" grpId="0"/>
      <p:bldP spid="53" grpId="0" animBg="1"/>
      <p:bldP spid="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753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063" y="2016035"/>
            <a:ext cx="4202112" cy="256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6754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4350" y="3404158"/>
            <a:ext cx="4095750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28772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555568"/>
              </p:ext>
            </p:extLst>
          </p:nvPr>
        </p:nvGraphicFramePr>
        <p:xfrm>
          <a:off x="1847850" y="1041959"/>
          <a:ext cx="4033838" cy="2260601"/>
        </p:xfrm>
        <a:graphic>
          <a:graphicData uri="http://schemas.openxmlformats.org/drawingml/2006/table">
            <a:tbl>
              <a:tblPr/>
              <a:tblGrid>
                <a:gridCol w="20605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732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93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Element</a:t>
                      </a:r>
                    </a:p>
                  </a:txBody>
                  <a:tcPr marL="90000" marR="90000" marT="46810" marB="4681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Absorption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(per fission neutron)</a:t>
                      </a:r>
                    </a:p>
                  </a:txBody>
                  <a:tcPr marL="90000" marR="90000" marT="46810" marB="4681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2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alibri" pitchFamily="34" charset="0"/>
                        </a:rPr>
                        <a:t>Heavy Nuclei</a:t>
                      </a:r>
                    </a:p>
                  </a:txBody>
                  <a:tcPr marL="90000" marR="90000" marT="46810" marB="4681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alibri" pitchFamily="34" charset="0"/>
                        </a:rPr>
                        <a:t>0.9</a:t>
                      </a:r>
                    </a:p>
                  </a:txBody>
                  <a:tcPr marL="90000" marR="90000" marT="46810" marB="4681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79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Alkalines</a:t>
                      </a:r>
                    </a:p>
                  </a:txBody>
                  <a:tcPr marL="90000" marR="90000" marT="46810" marB="4681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&lt; 10</a:t>
                      </a:r>
                      <a:r>
                        <a:rPr kumimoji="0" lang="en-US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-4</a:t>
                      </a:r>
                    </a:p>
                  </a:txBody>
                  <a:tcPr marL="90000" marR="90000" marT="46810" marB="4681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2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Metals</a:t>
                      </a:r>
                    </a:p>
                  </a:txBody>
                  <a:tcPr marL="90000" marR="90000" marT="46810" marB="4681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0.0014</a:t>
                      </a:r>
                    </a:p>
                  </a:txBody>
                  <a:tcPr marL="90000" marR="90000" marT="46810" marB="4681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2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Lanthanides</a:t>
                      </a:r>
                    </a:p>
                  </a:txBody>
                  <a:tcPr marL="90000" marR="90000" marT="46810" marB="4681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0.006</a:t>
                      </a:r>
                    </a:p>
                  </a:txBody>
                  <a:tcPr marL="90000" marR="90000" marT="46810" marB="4681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2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alibri" pitchFamily="34" charset="0"/>
                        </a:rPr>
                        <a:t>Total FPs</a:t>
                      </a:r>
                    </a:p>
                  </a:txBody>
                  <a:tcPr marL="90000" marR="90000" marT="46810" marB="4681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alibri" pitchFamily="34" charset="0"/>
                        </a:rPr>
                        <a:t>0.0075</a:t>
                      </a:r>
                    </a:p>
                  </a:txBody>
                  <a:tcPr marL="90000" marR="90000" marT="46810" marB="4681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86778" name="Text Box 29"/>
          <p:cNvSpPr txBox="1">
            <a:spLocks noChangeArrowheads="1"/>
          </p:cNvSpPr>
          <p:nvPr/>
        </p:nvSpPr>
        <p:spPr bwMode="auto">
          <a:xfrm>
            <a:off x="6311900" y="4632532"/>
            <a:ext cx="4052888" cy="62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fr-FR" b="1" dirty="0">
                <a:solidFill>
                  <a:srgbClr val="CC0000"/>
                </a:solidFill>
              </a:rPr>
              <a:t>Fast neutron spectrum</a:t>
            </a:r>
            <a:r>
              <a:rPr lang="en-US" altLang="fr-FR" dirty="0">
                <a:solidFill>
                  <a:srgbClr val="CC0000"/>
                </a:solidFill>
              </a:rPr>
              <a:t> </a:t>
            </a:r>
          </a:p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Þ"/>
            </a:pPr>
            <a:r>
              <a:rPr lang="en-US" altLang="fr-FR" dirty="0">
                <a:sym typeface="Symbol" panose="05050102010706020507" pitchFamily="18" charset="2"/>
              </a:rPr>
              <a:t> very low capture cross-sections</a:t>
            </a:r>
          </a:p>
        </p:txBody>
      </p:sp>
      <p:sp>
        <p:nvSpPr>
          <p:cNvPr id="586779" name="Text Box 31"/>
          <p:cNvSpPr txBox="1">
            <a:spLocks noChangeArrowheads="1"/>
          </p:cNvSpPr>
          <p:nvPr/>
        </p:nvSpPr>
        <p:spPr bwMode="auto">
          <a:xfrm>
            <a:off x="2312900" y="650208"/>
            <a:ext cx="27084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fr-FR" u="sng" dirty="0">
                <a:solidFill>
                  <a:srgbClr val="000099"/>
                </a:solidFill>
              </a:rPr>
              <a:t>Batch chemical processing:</a:t>
            </a:r>
          </a:p>
        </p:txBody>
      </p:sp>
      <p:sp>
        <p:nvSpPr>
          <p:cNvPr id="586780" name="Text Box 32"/>
          <p:cNvSpPr txBox="1">
            <a:spLocks noChangeArrowheads="1"/>
          </p:cNvSpPr>
          <p:nvPr/>
        </p:nvSpPr>
        <p:spPr bwMode="auto">
          <a:xfrm>
            <a:off x="6602611" y="1664393"/>
            <a:ext cx="3002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fr-FR" u="sng" dirty="0">
                <a:solidFill>
                  <a:srgbClr val="000099"/>
                </a:solidFill>
              </a:rPr>
              <a:t>On-line (bubbling) processing: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6311900" y="1056416"/>
            <a:ext cx="3567720" cy="458018"/>
          </a:xfrm>
          <a:prstGeom prst="wedgeRoundRectCallout">
            <a:avLst>
              <a:gd name="adj1" fmla="val -50195"/>
              <a:gd name="adj2" fmla="val 43403"/>
              <a:gd name="adj3" fmla="val 16667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fr-FR" dirty="0"/>
              <a:t>PhD thesis of Xavier DOLIGEZ</a:t>
            </a:r>
          </a:p>
        </p:txBody>
      </p:sp>
      <p:sp>
        <p:nvSpPr>
          <p:cNvPr id="10" name="Titre 5"/>
          <p:cNvSpPr txBox="1">
            <a:spLocks/>
          </p:cNvSpPr>
          <p:nvPr/>
        </p:nvSpPr>
        <p:spPr bwMode="auto">
          <a:xfrm>
            <a:off x="1631505" y="68995"/>
            <a:ext cx="5544616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800" b="1" dirty="0">
                <a:solidFill>
                  <a:srgbClr val="003385"/>
                </a:solidFill>
                <a:cs typeface="Arial" pitchFamily="34" charset="0"/>
              </a:rPr>
              <a:t>Concept of MSFR: Fuel processing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239198" y="5304442"/>
            <a:ext cx="4105274" cy="1006429"/>
          </a:xfrm>
          <a:prstGeom prst="rect">
            <a:avLst/>
          </a:prstGeom>
          <a:solidFill>
            <a:schemeClr val="bg1"/>
          </a:solidFill>
          <a:ln>
            <a:solidFill>
              <a:srgbClr val="0033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fr-FR" sz="1700" dirty="0">
                <a:solidFill>
                  <a:srgbClr val="000099"/>
                </a:solidFill>
                <a:sym typeface="Symbol" panose="05050102010706020507" pitchFamily="18" charset="2"/>
              </a:rPr>
              <a:t>  low impact of the processing (chemical and bubbling) on neutronics</a:t>
            </a:r>
          </a:p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Þ"/>
            </a:pPr>
            <a:r>
              <a:rPr lang="en-US" altLang="fr-FR" sz="1700" dirty="0">
                <a:solidFill>
                  <a:srgbClr val="000099"/>
                </a:solidFill>
                <a:sym typeface="Symbol" panose="05050102010706020507" pitchFamily="18" charset="2"/>
              </a:rPr>
              <a:t> Parallel studies of chemical and neutronic issues possible</a:t>
            </a:r>
            <a:endParaRPr lang="fr-FR" sz="1700" dirty="0">
              <a:solidFill>
                <a:srgbClr val="000099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02034" y="3889317"/>
            <a:ext cx="10935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S Mincho" panose="02020609040205080304" pitchFamily="49" charset="-128"/>
              </a:rPr>
              <a:t>@ X.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MS Mincho" panose="02020609040205080304" pitchFamily="49" charset="-128"/>
              </a:rPr>
              <a:t>Doligez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22</a:t>
            </a:r>
            <a:endParaRPr lang="fr-BE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52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778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50" y="3861048"/>
            <a:ext cx="4783237" cy="2664296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6962936" y="5401801"/>
            <a:ext cx="4104456" cy="830997"/>
          </a:xfrm>
          <a:prstGeom prst="rect">
            <a:avLst/>
          </a:prstGeom>
          <a:solidFill>
            <a:schemeClr val="bg1"/>
          </a:solidFill>
          <a:ln>
            <a:solidFill>
              <a:srgbClr val="0033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Very good agreement between the different simulation tools – High impact of the nuclear database</a:t>
            </a:r>
          </a:p>
        </p:txBody>
      </p:sp>
      <p:graphicFrame>
        <p:nvGraphicFramePr>
          <p:cNvPr id="26" name="Graphique 25"/>
          <p:cNvGraphicFramePr/>
          <p:nvPr>
            <p:extLst>
              <p:ext uri="{D42A27DB-BD31-4B8C-83A1-F6EECF244321}">
                <p14:modId xmlns:p14="http://schemas.microsoft.com/office/powerpoint/2010/main" val="1006758195"/>
              </p:ext>
            </p:extLst>
          </p:nvPr>
        </p:nvGraphicFramePr>
        <p:xfrm>
          <a:off x="667030" y="693912"/>
          <a:ext cx="4871807" cy="2647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ZoneTexte 26"/>
          <p:cNvSpPr txBox="1"/>
          <p:nvPr/>
        </p:nvSpPr>
        <p:spPr>
          <a:xfrm>
            <a:off x="6355858" y="976980"/>
            <a:ext cx="511224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33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Largely negative feedback coefficients, </a:t>
            </a:r>
            <a:r>
              <a:rPr lang="en-US" sz="16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 the simulation tool </a:t>
            </a:r>
            <a:r>
              <a:rPr lang="en-US" sz="1600" dirty="0" smtClean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and </a:t>
            </a:r>
            <a:r>
              <a:rPr lang="en-US" sz="16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the </a:t>
            </a:r>
            <a:r>
              <a:rPr lang="en-US" sz="1600" dirty="0" smtClean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nuclear database </a:t>
            </a:r>
            <a:r>
              <a:rPr lang="en-US" sz="16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used</a:t>
            </a:r>
            <a:endParaRPr lang="en-US" sz="1600" dirty="0">
              <a:solidFill>
                <a:srgbClr val="0033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Flèche droite 27"/>
          <p:cNvSpPr/>
          <p:nvPr/>
        </p:nvSpPr>
        <p:spPr bwMode="auto">
          <a:xfrm>
            <a:off x="5668516" y="1125960"/>
            <a:ext cx="504056" cy="286816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15" name="Image 14" descr="logo EVOL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723" y="3252217"/>
            <a:ext cx="984634" cy="74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2"/>
          <p:cNvGrpSpPr/>
          <p:nvPr/>
        </p:nvGrpSpPr>
        <p:grpSpPr>
          <a:xfrm>
            <a:off x="7594109" y="2206109"/>
            <a:ext cx="4225717" cy="3061337"/>
            <a:chOff x="4882787" y="2132856"/>
            <a:chExt cx="4225717" cy="3061337"/>
          </a:xfrm>
        </p:grpSpPr>
        <p:grpSp>
          <p:nvGrpSpPr>
            <p:cNvPr id="23" name="Groupe 22"/>
            <p:cNvGrpSpPr/>
            <p:nvPr/>
          </p:nvGrpSpPr>
          <p:grpSpPr>
            <a:xfrm>
              <a:off x="4882787" y="2132856"/>
              <a:ext cx="4225717" cy="3061337"/>
              <a:chOff x="4882787" y="2023847"/>
              <a:chExt cx="4225717" cy="3061337"/>
            </a:xfrm>
          </p:grpSpPr>
          <p:pic>
            <p:nvPicPr>
              <p:cNvPr id="19" name="Image 1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2787" y="2023847"/>
                <a:ext cx="4225717" cy="3061337"/>
              </a:xfrm>
              <a:prstGeom prst="rect">
                <a:avLst/>
              </a:prstGeom>
            </p:spPr>
          </p:pic>
          <p:sp>
            <p:nvSpPr>
              <p:cNvPr id="22" name="ZoneTexte 21"/>
              <p:cNvSpPr txBox="1"/>
              <p:nvPr/>
            </p:nvSpPr>
            <p:spPr>
              <a:xfrm>
                <a:off x="5866076" y="2026157"/>
                <a:ext cx="13916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Database: ENDF-B6</a:t>
                </a:r>
              </a:p>
            </p:txBody>
          </p:sp>
        </p:grpSp>
        <p:sp>
          <p:nvSpPr>
            <p:cNvPr id="2" name="ZoneTexte 1"/>
            <p:cNvSpPr txBox="1"/>
            <p:nvPr/>
          </p:nvSpPr>
          <p:spPr bwMode="auto">
            <a:xfrm>
              <a:off x="5520505" y="4489375"/>
              <a:ext cx="164378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tlCol="0">
              <a:spAutoFit/>
            </a:bodyPr>
            <a:lstStyle/>
            <a:p>
              <a:pPr algn="r"/>
              <a:r>
                <a:rPr lang="en-US" sz="1600" b="1" i="1" dirty="0"/>
                <a:t>TRU-started MSFR</a:t>
              </a:r>
            </a:p>
          </p:txBody>
        </p:sp>
      </p:grpSp>
      <p:sp>
        <p:nvSpPr>
          <p:cNvPr id="16" name="ZoneTexte 2"/>
          <p:cNvSpPr txBox="1">
            <a:spLocks noChangeArrowheads="1"/>
          </p:cNvSpPr>
          <p:nvPr/>
        </p:nvSpPr>
        <p:spPr bwMode="auto">
          <a:xfrm>
            <a:off x="1650822" y="3540250"/>
            <a:ext cx="31021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i="1" dirty="0">
                <a:latin typeface="Verdana" pitchFamily="34" charset="0"/>
              </a:rPr>
              <a:t>PhD Thesis of M. </a:t>
            </a:r>
            <a:r>
              <a:rPr lang="en-US" sz="1400" b="1" i="1" dirty="0" err="1">
                <a:latin typeface="Verdana" pitchFamily="34" charset="0"/>
              </a:rPr>
              <a:t>Brovchenko</a:t>
            </a:r>
            <a:endParaRPr lang="en-US" sz="1400" b="1" i="1" dirty="0">
              <a:latin typeface="Verdana" pitchFamily="34" charset="0"/>
            </a:endParaRPr>
          </a:p>
        </p:txBody>
      </p:sp>
      <p:sp>
        <p:nvSpPr>
          <p:cNvPr id="29" name="Titre 5"/>
          <p:cNvSpPr txBox="1">
            <a:spLocks/>
          </p:cNvSpPr>
          <p:nvPr/>
        </p:nvSpPr>
        <p:spPr bwMode="auto">
          <a:xfrm>
            <a:off x="89533" y="47674"/>
            <a:ext cx="6873403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800" b="1" dirty="0">
                <a:solidFill>
                  <a:srgbClr val="003385"/>
                </a:solidFill>
                <a:cs typeface="Arial" pitchFamily="34" charset="0"/>
              </a:rPr>
              <a:t>Concept of MSFR: </a:t>
            </a:r>
            <a:r>
              <a:rPr lang="en-US" sz="2600" b="1" dirty="0" smtClean="0">
                <a:solidFill>
                  <a:srgbClr val="003385"/>
                </a:solidFill>
                <a:cs typeface="Arial" pitchFamily="34" charset="0"/>
              </a:rPr>
              <a:t>EVOL neutronic benchmark</a:t>
            </a:r>
            <a:endParaRPr lang="en-US" sz="2600" b="1" dirty="0">
              <a:solidFill>
                <a:srgbClr val="003385"/>
              </a:solidFill>
              <a:cs typeface="Arial" pitchFamily="34" charset="0"/>
            </a:endParaRPr>
          </a:p>
        </p:txBody>
      </p:sp>
      <p:sp>
        <p:nvSpPr>
          <p:cNvPr id="30" name="Espace réservé du numéro de diapositive 1"/>
          <p:cNvSpPr txBox="1">
            <a:spLocks/>
          </p:cNvSpPr>
          <p:nvPr/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0" latinLnBrk="0" hangingPunct="0">
              <a:defRPr sz="1600" b="1" kern="12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dirty="0" smtClean="0"/>
              <a:t>23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5306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3"/>
          <p:cNvSpPr txBox="1">
            <a:spLocks noChangeArrowheads="1"/>
          </p:cNvSpPr>
          <p:nvPr/>
        </p:nvSpPr>
        <p:spPr bwMode="auto">
          <a:xfrm>
            <a:off x="1155254" y="574543"/>
            <a:ext cx="481920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Aft>
                <a:spcPct val="35000"/>
              </a:spcAft>
            </a:pPr>
            <a:r>
              <a:rPr lang="en-US" sz="2200" dirty="0">
                <a:solidFill>
                  <a:srgbClr val="003399"/>
                </a:solidFill>
                <a:latin typeface="Calibri" pitchFamily="34" charset="0"/>
              </a:rPr>
              <a:t>Which initial fissile load to start a MSFR?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1302893" y="1006343"/>
            <a:ext cx="7989887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Aft>
                <a:spcPts val="1200"/>
              </a:spcAft>
            </a:pPr>
            <a:r>
              <a:rPr lang="en-US" sz="2000" dirty="0">
                <a:latin typeface="Calibri" pitchFamily="34" charset="0"/>
              </a:rPr>
              <a:t>- Start directly </a:t>
            </a:r>
            <a:r>
              <a:rPr lang="en-US" sz="2000" baseline="30000" dirty="0">
                <a:latin typeface="Calibri" pitchFamily="34" charset="0"/>
              </a:rPr>
              <a:t>233</a:t>
            </a:r>
            <a:r>
              <a:rPr lang="en-US" sz="2000" dirty="0">
                <a:latin typeface="Calibri" pitchFamily="34" charset="0"/>
              </a:rPr>
              <a:t>U produced in Gen3+ or Gen4 (included MSFR) reactors </a:t>
            </a:r>
          </a:p>
          <a:p>
            <a:pPr eaLnBrk="0" hangingPunct="0">
              <a:spcAft>
                <a:spcPts val="1200"/>
              </a:spcAft>
            </a:pPr>
            <a:r>
              <a:rPr lang="en-US" sz="2000" dirty="0">
                <a:latin typeface="Calibri" pitchFamily="34" charset="0"/>
              </a:rPr>
              <a:t>- Start directly with enriched U: 	</a:t>
            </a:r>
            <a:r>
              <a:rPr lang="en-US" sz="2000" dirty="0">
                <a:solidFill>
                  <a:srgbClr val="CC0000"/>
                </a:solidFill>
                <a:latin typeface="Calibri" pitchFamily="34" charset="0"/>
              </a:rPr>
              <a:t>U enrichment &lt; 20% (</a:t>
            </a:r>
            <a:r>
              <a:rPr lang="en-US" sz="2000" dirty="0" err="1">
                <a:solidFill>
                  <a:srgbClr val="CC0000"/>
                </a:solidFill>
                <a:latin typeface="Calibri" pitchFamily="34" charset="0"/>
              </a:rPr>
              <a:t>prolif</a:t>
            </a:r>
            <a:r>
              <a:rPr lang="en-US" sz="2000" dirty="0">
                <a:solidFill>
                  <a:srgbClr val="CC0000"/>
                </a:solidFill>
                <a:latin typeface="Calibri" pitchFamily="34" charset="0"/>
              </a:rPr>
              <a:t>. Issues)</a:t>
            </a:r>
          </a:p>
          <a:p>
            <a:pPr eaLnBrk="0" hangingPunct="0">
              <a:spcAft>
                <a:spcPts val="1200"/>
              </a:spcAft>
            </a:pPr>
            <a:r>
              <a:rPr lang="en-US" sz="2000" dirty="0">
                <a:latin typeface="Calibri" pitchFamily="34" charset="0"/>
              </a:rPr>
              <a:t>- Start with the </a:t>
            </a:r>
            <a:r>
              <a:rPr lang="en-US" sz="2000" dirty="0" err="1">
                <a:latin typeface="Calibri" pitchFamily="34" charset="0"/>
              </a:rPr>
              <a:t>Pu</a:t>
            </a:r>
            <a:r>
              <a:rPr lang="en-US" sz="2000" dirty="0">
                <a:latin typeface="Calibri" pitchFamily="34" charset="0"/>
              </a:rPr>
              <a:t> of current LWRs mixed with other TRU elements:       			</a:t>
            </a:r>
            <a:r>
              <a:rPr lang="en-US" sz="2000" dirty="0">
                <a:solidFill>
                  <a:srgbClr val="CC0000"/>
                </a:solidFill>
                <a:latin typeface="Calibri" pitchFamily="34" charset="0"/>
              </a:rPr>
              <a:t>solubility limit of valence-III elements in </a:t>
            </a:r>
            <a:r>
              <a:rPr lang="en-US" sz="2000" dirty="0" err="1">
                <a:solidFill>
                  <a:srgbClr val="CC0000"/>
                </a:solidFill>
                <a:latin typeface="Calibri" pitchFamily="34" charset="0"/>
              </a:rPr>
              <a:t>LiF</a:t>
            </a:r>
            <a:endParaRPr lang="en-US" sz="2000" dirty="0">
              <a:solidFill>
                <a:srgbClr val="CC0000"/>
              </a:solidFill>
              <a:latin typeface="Calibri" pitchFamily="34" charset="0"/>
            </a:endParaRPr>
          </a:p>
          <a:p>
            <a:pPr eaLnBrk="0" hangingPunct="0">
              <a:spcAft>
                <a:spcPts val="1200"/>
              </a:spcAft>
            </a:pPr>
            <a:r>
              <a:rPr lang="en-US" sz="2000" dirty="0">
                <a:latin typeface="Calibri" pitchFamily="34" charset="0"/>
              </a:rPr>
              <a:t>- Mix of these solutions: Thorium as fertile matter + 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1735138" y="3401420"/>
            <a:ext cx="37401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1900" dirty="0">
                <a:latin typeface="Calibri" pitchFamily="34" charset="0"/>
              </a:rPr>
              <a:t> </a:t>
            </a:r>
            <a:r>
              <a:rPr lang="en-US" sz="1900" baseline="30000" dirty="0">
                <a:latin typeface="Calibri" pitchFamily="34" charset="0"/>
              </a:rPr>
              <a:t>233</a:t>
            </a:r>
            <a:r>
              <a:rPr lang="en-US" sz="1900" dirty="0">
                <a:latin typeface="Calibri" pitchFamily="34" charset="0"/>
              </a:rPr>
              <a:t>U + TRU produced in LWRs</a:t>
            </a:r>
            <a:endParaRPr lang="en-US" sz="1900" b="1" dirty="0">
              <a:solidFill>
                <a:srgbClr val="006600"/>
              </a:solidFill>
              <a:latin typeface="Calibri" pitchFamily="34" charset="0"/>
            </a:endParaRPr>
          </a:p>
          <a:p>
            <a:pPr marL="342900" indent="-342900" eaLnBrk="0" hangingPunct="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1900" dirty="0">
                <a:latin typeface="Calibri" pitchFamily="34" charset="0"/>
              </a:rPr>
              <a:t> </a:t>
            </a:r>
            <a:r>
              <a:rPr lang="en-US" sz="1900" dirty="0" err="1">
                <a:latin typeface="Calibri" pitchFamily="34" charset="0"/>
              </a:rPr>
              <a:t>MOx-Th</a:t>
            </a:r>
            <a:r>
              <a:rPr lang="en-US" sz="1900" dirty="0">
                <a:latin typeface="Calibri" pitchFamily="34" charset="0"/>
              </a:rPr>
              <a:t> in Gen3+ / other Gen4</a:t>
            </a:r>
          </a:p>
          <a:p>
            <a:pPr marL="342900" indent="-342900" eaLnBrk="0" hangingPunct="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1900" dirty="0">
                <a:latin typeface="Calibri" pitchFamily="34" charset="0"/>
              </a:rPr>
              <a:t> Uranium enriched (e.g. 13%) + TRU currently produced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4497" y="2828779"/>
            <a:ext cx="4954713" cy="337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5"/>
          <p:cNvSpPr txBox="1">
            <a:spLocks/>
          </p:cNvSpPr>
          <p:nvPr/>
        </p:nvSpPr>
        <p:spPr bwMode="auto">
          <a:xfrm>
            <a:off x="583754" y="119440"/>
            <a:ext cx="7776864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 fontScale="85000" lnSpcReduction="1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800" b="1" dirty="0">
                <a:solidFill>
                  <a:srgbClr val="003385"/>
                </a:solidFill>
                <a:cs typeface="Arial" pitchFamily="34" charset="0"/>
              </a:rPr>
              <a:t>Concept of MSFR: </a:t>
            </a:r>
            <a:r>
              <a:rPr lang="en-US" sz="2600" b="1" dirty="0">
                <a:solidFill>
                  <a:srgbClr val="003385"/>
                </a:solidFill>
                <a:cs typeface="Arial" pitchFamily="34" charset="0"/>
              </a:rPr>
              <a:t>Starting modes and deployment capacities</a:t>
            </a:r>
          </a:p>
        </p:txBody>
      </p:sp>
      <p:sp>
        <p:nvSpPr>
          <p:cNvPr id="9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24</a:t>
            </a:r>
            <a:endParaRPr lang="fr-BE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1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9748" y="2004893"/>
            <a:ext cx="6084887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11424" y="476490"/>
            <a:ext cx="7098828" cy="504056"/>
          </a:xfrm>
          <a:prstGeom prst="rect">
            <a:avLst/>
          </a:prstGeom>
          <a:noFill/>
          <a:ln>
            <a:noFill/>
          </a:ln>
        </p:spPr>
        <p:txBody>
          <a:bodyPr anchor="ctr" anchorCtr="1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fr-FR" u="sng" dirty="0">
                <a:latin typeface="+mn-lt"/>
              </a:rPr>
              <a:t>EVOL : Selection of the optimized fuel salt composition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631380" y="950087"/>
            <a:ext cx="7141591" cy="915367"/>
          </a:xfrm>
          <a:prstGeom prst="rect">
            <a:avLst/>
          </a:prstGeom>
          <a:solidFill>
            <a:srgbClr val="FFF8C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63500" dir="8280000">
              <a:srgbClr val="000000">
                <a:alpha val="57000"/>
              </a:srgbClr>
            </a:outerShdw>
          </a:effec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fr-FR" sz="1800" u="sng" dirty="0">
                <a:solidFill>
                  <a:srgbClr val="0033CC"/>
                </a:solidFill>
                <a:latin typeface="+mn-lt"/>
              </a:rPr>
              <a:t>Optimized initial composition of the fuel salt: </a:t>
            </a:r>
          </a:p>
          <a:p>
            <a:pPr algn="ctr">
              <a:defRPr/>
            </a:pPr>
            <a:r>
              <a:rPr lang="en-US" altLang="fr-FR" sz="1800" dirty="0"/>
              <a:t>LiF-ThF</a:t>
            </a:r>
            <a:r>
              <a:rPr lang="en-US" altLang="fr-FR" sz="1800" baseline="-25000" dirty="0"/>
              <a:t>4</a:t>
            </a:r>
            <a:r>
              <a:rPr lang="en-US" altLang="fr-FR" sz="1800" dirty="0"/>
              <a:t>-UF</a:t>
            </a:r>
            <a:r>
              <a:rPr lang="en-US" altLang="fr-FR" sz="1800" baseline="-25000" dirty="0"/>
              <a:t>4</a:t>
            </a:r>
            <a:r>
              <a:rPr lang="en-US" altLang="fr-FR" sz="1800" dirty="0"/>
              <a:t>-(TRU)F</a:t>
            </a:r>
            <a:r>
              <a:rPr lang="en-US" altLang="fr-FR" sz="1800" baseline="-25000" dirty="0"/>
              <a:t>3</a:t>
            </a:r>
            <a:r>
              <a:rPr lang="en-US" altLang="fr-FR" sz="1800" dirty="0"/>
              <a:t> with (77.7-6.7-12.3-3.3 </a:t>
            </a:r>
            <a:r>
              <a:rPr lang="en-US" altLang="fr-FR" sz="1800" dirty="0" err="1"/>
              <a:t>mol</a:t>
            </a:r>
            <a:r>
              <a:rPr lang="en-US" altLang="fr-FR" sz="1800" dirty="0"/>
              <a:t>%) and U enriched at 13%</a:t>
            </a:r>
          </a:p>
          <a:p>
            <a:pPr algn="ctr">
              <a:defRPr/>
            </a:pPr>
            <a:r>
              <a:rPr lang="en-US" altLang="fr-FR" sz="1800" dirty="0"/>
              <a:t>Density = 5085.6 - 0.8198*(T/K) - T(solid.) = 867 K</a:t>
            </a:r>
          </a:p>
        </p:txBody>
      </p:sp>
      <p:sp>
        <p:nvSpPr>
          <p:cNvPr id="7" name="Flèche courbée vers la droite 6"/>
          <p:cNvSpPr/>
          <p:nvPr/>
        </p:nvSpPr>
        <p:spPr bwMode="auto">
          <a:xfrm>
            <a:off x="3563939" y="3178628"/>
            <a:ext cx="731837" cy="1216025"/>
          </a:xfrm>
          <a:prstGeom prst="curvedRightArrow">
            <a:avLst/>
          </a:prstGeom>
          <a:solidFill>
            <a:srgbClr val="3366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en-US" sz="1600" dirty="0">
              <a:latin typeface="Comic Sans MS" pitchFamily="66" charset="0"/>
            </a:endParaRPr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1631156" y="4717412"/>
            <a:ext cx="309669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fr-FR" dirty="0"/>
              <a:t>Neutronics, chemical and material behavior very satisfying</a:t>
            </a:r>
          </a:p>
        </p:txBody>
      </p:sp>
      <p:pic>
        <p:nvPicPr>
          <p:cNvPr id="12" name="Image 11" descr="logo EVOL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2345" y="1084578"/>
            <a:ext cx="1140389" cy="85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re 5"/>
          <p:cNvSpPr txBox="1">
            <a:spLocks/>
          </p:cNvSpPr>
          <p:nvPr/>
        </p:nvSpPr>
        <p:spPr bwMode="auto">
          <a:xfrm>
            <a:off x="572406" y="23955"/>
            <a:ext cx="7776864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 fontScale="85000" lnSpcReduction="1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800" b="1" dirty="0">
                <a:solidFill>
                  <a:srgbClr val="003385"/>
                </a:solidFill>
                <a:cs typeface="Arial" pitchFamily="34" charset="0"/>
              </a:rPr>
              <a:t>Concept of MSFR: </a:t>
            </a:r>
            <a:r>
              <a:rPr lang="en-US" sz="2600" b="1" dirty="0">
                <a:solidFill>
                  <a:srgbClr val="003385"/>
                </a:solidFill>
                <a:cs typeface="Arial" pitchFamily="34" charset="0"/>
              </a:rPr>
              <a:t>Starting modes and deployment capacities</a:t>
            </a:r>
          </a:p>
        </p:txBody>
      </p:sp>
      <p:sp>
        <p:nvSpPr>
          <p:cNvPr id="11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25</a:t>
            </a:r>
            <a:endParaRPr lang="fr-BE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5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4533" name="Group 197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625876830"/>
              </p:ext>
            </p:extLst>
          </p:nvPr>
        </p:nvGraphicFramePr>
        <p:xfrm>
          <a:off x="1744229" y="1415334"/>
          <a:ext cx="1989138" cy="3019428"/>
        </p:xfrm>
        <a:graphic>
          <a:graphicData uri="http://schemas.openxmlformats.org/drawingml/2006/table">
            <a:tbl>
              <a:tblPr/>
              <a:tblGrid>
                <a:gridCol w="368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1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96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1922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MSFR started with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U-Pu-AM + Mox-Th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Compositions [kg/GW</a:t>
                      </a:r>
                      <a:r>
                        <a:rPr kumimoji="0" lang="en-US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el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]</a:t>
                      </a:r>
                    </a:p>
                  </a:txBody>
                  <a:tcPr marL="90000" marR="90000" marT="46812" marB="46812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Z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Initial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60 years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90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18301</a:t>
                      </a:r>
                    </a:p>
                  </a:txBody>
                  <a:tcPr marL="90000" marR="90000" marT="46812" marB="468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22817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91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</a:t>
                      </a:r>
                    </a:p>
                  </a:txBody>
                  <a:tcPr marL="90000" marR="90000" marT="46812" marB="468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81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92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2684</a:t>
                      </a:r>
                    </a:p>
                  </a:txBody>
                  <a:tcPr marL="90000" marR="90000" marT="46812" marB="468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4992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93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54</a:t>
                      </a:r>
                    </a:p>
                  </a:txBody>
                  <a:tcPr marL="90000" marR="90000" marT="46812" marB="468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71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94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6034</a:t>
                      </a:r>
                    </a:p>
                  </a:txBody>
                  <a:tcPr marL="90000" marR="90000" marT="46812" marB="468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490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95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1779</a:t>
                      </a:r>
                    </a:p>
                  </a:txBody>
                  <a:tcPr marL="90000" marR="90000" marT="46812" marB="468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72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96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54</a:t>
                      </a:r>
                    </a:p>
                  </a:txBody>
                  <a:tcPr marL="90000" marR="90000" marT="46812" marB="468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178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54528" name="Group 192"/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558537194"/>
              </p:ext>
            </p:extLst>
          </p:nvPr>
        </p:nvGraphicFramePr>
        <p:xfrm>
          <a:off x="6235268" y="1424859"/>
          <a:ext cx="2016125" cy="3019428"/>
        </p:xfrm>
        <a:graphic>
          <a:graphicData uri="http://schemas.openxmlformats.org/drawingml/2006/table">
            <a:tbl>
              <a:tblPr/>
              <a:tblGrid>
                <a:gridCol w="4397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1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51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1922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alibri" pitchFamily="34" charset="0"/>
                        </a:rPr>
                        <a:t>MSFR started with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alibri" pitchFamily="34" charset="0"/>
                        </a:rPr>
                        <a:t>enri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alibri" pitchFamily="34" charset="0"/>
                        </a:rPr>
                        <a:t>U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alibri" pitchFamily="34" charset="0"/>
                        </a:rPr>
                        <a:t> + TRU (ref EVOL composition)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Compositions [kg/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GW</a:t>
                      </a:r>
                      <a:r>
                        <a:rPr kumimoji="0" lang="en-US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el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]</a:t>
                      </a: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Z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Initial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60 years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90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9944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21851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91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56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92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17341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7457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93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324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69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94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4552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2389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95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278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153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96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47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133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54529" name="Group 1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219991"/>
              </p:ext>
            </p:extLst>
          </p:nvPr>
        </p:nvGraphicFramePr>
        <p:xfrm>
          <a:off x="3877829" y="1418509"/>
          <a:ext cx="2166938" cy="3019428"/>
        </p:xfrm>
        <a:graphic>
          <a:graphicData uri="http://schemas.openxmlformats.org/drawingml/2006/table">
            <a:tbl>
              <a:tblPr/>
              <a:tblGrid>
                <a:gridCol w="4714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2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26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1922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MSFR started with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1,5% 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233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U + Pu-AM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Uox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50 years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Compositions [kg/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GW</a:t>
                      </a:r>
                      <a:r>
                        <a:rPr kumimoji="0" lang="en-US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el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]</a:t>
                      </a: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Z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Initial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60 years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90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21493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23109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91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82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92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1922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5083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93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372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72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94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4305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298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95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778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33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96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72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54527" name="Group 1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600352"/>
              </p:ext>
            </p:extLst>
          </p:nvPr>
        </p:nvGraphicFramePr>
        <p:xfrm>
          <a:off x="8449829" y="1428034"/>
          <a:ext cx="2027238" cy="3019428"/>
        </p:xfrm>
        <a:graphic>
          <a:graphicData uri="http://schemas.openxmlformats.org/drawingml/2006/table">
            <a:tbl>
              <a:tblPr/>
              <a:tblGrid>
                <a:gridCol w="3937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72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63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1922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alibri" pitchFamily="34" charset="0"/>
                        </a:rPr>
                        <a:t>MSFR “incinerator”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alibri" pitchFamily="34" charset="0"/>
                        </a:rPr>
                        <a:t>started with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alibri" pitchFamily="34" charset="0"/>
                        </a:rPr>
                        <a:t>transTh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alibri" pitchFamily="34" charset="0"/>
                        </a:rPr>
                        <a:t> from previous MSFR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Compositions [kg/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GW</a:t>
                      </a:r>
                      <a:r>
                        <a:rPr kumimoji="0" lang="en-US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el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]</a:t>
                      </a: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Z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Initial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60 years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90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0,3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91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1.2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1,8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92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872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4232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93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309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94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81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1376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95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122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96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12" marB="4681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23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398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30949" name="Text Box 167"/>
          <p:cNvSpPr txBox="1">
            <a:spLocks noChangeArrowheads="1"/>
          </p:cNvSpPr>
          <p:nvPr/>
        </p:nvSpPr>
        <p:spPr bwMode="auto">
          <a:xfrm>
            <a:off x="1248929" y="623246"/>
            <a:ext cx="8731250" cy="67710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fr-FR" sz="2000" dirty="0"/>
              <a:t>MSFR configurations considered in this deployment scenario:</a:t>
            </a:r>
            <a:r>
              <a:rPr lang="en-US" altLang="fr-FR" dirty="0">
                <a:solidFill>
                  <a:srgbClr val="000099"/>
                </a:solidFill>
              </a:rPr>
              <a:t> </a:t>
            </a:r>
          </a:p>
          <a:p>
            <a:pPr algn="ctr"/>
            <a:r>
              <a:rPr lang="en-US" altLang="fr-FR" dirty="0">
                <a:solidFill>
                  <a:schemeClr val="tx2"/>
                </a:solidFill>
              </a:rPr>
              <a:t>3 kinds of </a:t>
            </a:r>
            <a:r>
              <a:rPr lang="en-US" altLang="fr-FR" baseline="30000" dirty="0">
                <a:solidFill>
                  <a:schemeClr val="tx2"/>
                </a:solidFill>
              </a:rPr>
              <a:t>233</a:t>
            </a:r>
            <a:r>
              <a:rPr lang="en-US" altLang="fr-FR" dirty="0">
                <a:solidFill>
                  <a:schemeClr val="tx2"/>
                </a:solidFill>
              </a:rPr>
              <a:t>U-TRU started MSFR</a:t>
            </a:r>
            <a:r>
              <a:rPr lang="en-US" altLang="fr-FR" dirty="0"/>
              <a:t> + </a:t>
            </a:r>
            <a:r>
              <a:rPr lang="en-US" altLang="fr-FR" dirty="0">
                <a:solidFill>
                  <a:srgbClr val="660033"/>
                </a:solidFill>
              </a:rPr>
              <a:t>“incinerator” MSFR</a:t>
            </a:r>
            <a:r>
              <a:rPr lang="en-US" altLang="fr-FR" dirty="0"/>
              <a:t> (end-of-game studies)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149414" y="4663487"/>
            <a:ext cx="7920881" cy="907941"/>
          </a:xfrm>
          <a:prstGeom prst="rect">
            <a:avLst/>
          </a:prstGeom>
          <a:noFill/>
          <a:ln w="28575">
            <a:solidFill>
              <a:srgbClr val="3366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Aft>
                <a:spcPts val="300"/>
              </a:spcAft>
            </a:pPr>
            <a:r>
              <a:rPr lang="en-GB" altLang="fr-FR" sz="1600" b="1" dirty="0">
                <a:solidFill>
                  <a:srgbClr val="000099"/>
                </a:solidFill>
              </a:rPr>
              <a:t>Very good deployment capacities -</a:t>
            </a:r>
          </a:p>
          <a:p>
            <a:pPr algn="ctr" eaLnBrk="1" hangingPunct="1">
              <a:spcAft>
                <a:spcPts val="300"/>
              </a:spcAft>
            </a:pPr>
            <a:r>
              <a:rPr lang="en-GB" altLang="fr-FR" sz="1600" b="1" dirty="0">
                <a:solidFill>
                  <a:srgbClr val="000099"/>
                </a:solidFill>
              </a:rPr>
              <a:t>Transition to the Thorium fuel cycle achieved</a:t>
            </a:r>
          </a:p>
          <a:p>
            <a:pPr algn="ctr" eaLnBrk="1" hangingPunct="1">
              <a:spcAft>
                <a:spcPts val="300"/>
              </a:spcAft>
            </a:pPr>
            <a:r>
              <a:rPr lang="en-GB" altLang="fr-FR" sz="1600" b="1" dirty="0">
                <a:solidFill>
                  <a:srgbClr val="000099"/>
                </a:solidFill>
              </a:rPr>
              <a:t>+ Close the current fuel cycle (reduce the stockpiles of produced transuranic elements)</a:t>
            </a:r>
          </a:p>
        </p:txBody>
      </p:sp>
      <p:sp>
        <p:nvSpPr>
          <p:cNvPr id="9" name="Titre 5"/>
          <p:cNvSpPr txBox="1">
            <a:spLocks/>
          </p:cNvSpPr>
          <p:nvPr/>
        </p:nvSpPr>
        <p:spPr bwMode="auto">
          <a:xfrm>
            <a:off x="871401" y="132709"/>
            <a:ext cx="7578428" cy="49053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 fontScale="85000" lnSpcReduction="1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800" b="1" dirty="0">
                <a:solidFill>
                  <a:srgbClr val="003385"/>
                </a:solidFill>
                <a:cs typeface="Arial" pitchFamily="34" charset="0"/>
              </a:rPr>
              <a:t>Concept of MSFR: </a:t>
            </a:r>
            <a:r>
              <a:rPr lang="en-US" sz="2600" b="1" dirty="0">
                <a:solidFill>
                  <a:srgbClr val="003385"/>
                </a:solidFill>
                <a:cs typeface="Arial" pitchFamily="34" charset="0"/>
              </a:rPr>
              <a:t>Starting modes and deployment capacities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80541" y="5735815"/>
            <a:ext cx="710945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00" dirty="0"/>
              <a:t>D. </a:t>
            </a:r>
            <a:r>
              <a:rPr lang="fr-FR" sz="1300" dirty="0" err="1"/>
              <a:t>Heuer</a:t>
            </a:r>
            <a:r>
              <a:rPr lang="fr-FR" sz="1300" dirty="0"/>
              <a:t>, E. Merle-</a:t>
            </a:r>
            <a:r>
              <a:rPr lang="fr-FR" sz="1300" dirty="0" err="1"/>
              <a:t>Lucotte</a:t>
            </a:r>
            <a:r>
              <a:rPr lang="fr-FR" sz="1300" dirty="0"/>
              <a:t>, M. </a:t>
            </a:r>
            <a:r>
              <a:rPr lang="fr-FR" sz="1300" dirty="0" err="1"/>
              <a:t>Allibert</a:t>
            </a:r>
            <a:r>
              <a:rPr lang="fr-FR" sz="1300" dirty="0"/>
              <a:t>, M. </a:t>
            </a:r>
            <a:r>
              <a:rPr lang="fr-FR" sz="1300" dirty="0" err="1"/>
              <a:t>Brovchenko</a:t>
            </a:r>
            <a:r>
              <a:rPr lang="fr-FR" sz="1300" dirty="0"/>
              <a:t>, V. </a:t>
            </a:r>
            <a:r>
              <a:rPr lang="fr-FR" sz="1300" dirty="0" err="1"/>
              <a:t>Ghetta</a:t>
            </a:r>
            <a:r>
              <a:rPr lang="fr-FR" sz="1300" dirty="0"/>
              <a:t>, P. </a:t>
            </a:r>
            <a:r>
              <a:rPr lang="fr-FR" sz="1300" dirty="0" err="1"/>
              <a:t>Rubiolo</a:t>
            </a:r>
            <a:r>
              <a:rPr lang="fr-FR" sz="1300" dirty="0"/>
              <a:t> </a:t>
            </a:r>
            <a:r>
              <a:rPr lang="fr-FR" sz="1300" i="1" dirty="0"/>
              <a:t>, “</a:t>
            </a:r>
            <a:r>
              <a:rPr lang="fr-FR" sz="1300" i="1" dirty="0" err="1"/>
              <a:t>Towards</a:t>
            </a:r>
            <a:r>
              <a:rPr lang="fr-FR" sz="1300" i="1" dirty="0"/>
              <a:t> the Thorium Fuel Cycle </a:t>
            </a:r>
            <a:r>
              <a:rPr lang="fr-FR" sz="1300" i="1" dirty="0" err="1"/>
              <a:t>with</a:t>
            </a:r>
            <a:r>
              <a:rPr lang="fr-FR" sz="1300" i="1" dirty="0"/>
              <a:t> </a:t>
            </a:r>
            <a:r>
              <a:rPr lang="fr-FR" sz="1300" i="1" dirty="0" err="1"/>
              <a:t>Molten</a:t>
            </a:r>
            <a:r>
              <a:rPr lang="fr-FR" sz="1300" i="1" dirty="0"/>
              <a:t> Salt </a:t>
            </a:r>
            <a:r>
              <a:rPr lang="fr-FR" sz="1300" i="1" dirty="0" err="1"/>
              <a:t>Fast</a:t>
            </a:r>
            <a:r>
              <a:rPr lang="fr-FR" sz="1300" i="1" dirty="0"/>
              <a:t> </a:t>
            </a:r>
            <a:r>
              <a:rPr lang="fr-FR" sz="1300" i="1" dirty="0" err="1"/>
              <a:t>Reactors</a:t>
            </a:r>
            <a:r>
              <a:rPr lang="fr-FR" sz="1300" i="1" dirty="0"/>
              <a:t>”,</a:t>
            </a:r>
            <a:r>
              <a:rPr lang="fr-FR" sz="1300" dirty="0"/>
              <a:t>  </a:t>
            </a:r>
            <a:r>
              <a:rPr lang="fr-FR" sz="1300" dirty="0" err="1"/>
              <a:t>Annals</a:t>
            </a:r>
            <a:r>
              <a:rPr lang="fr-FR" sz="1300" dirty="0"/>
              <a:t> of </a:t>
            </a:r>
            <a:r>
              <a:rPr lang="fr-FR" sz="1300" dirty="0" err="1"/>
              <a:t>Nuclear</a:t>
            </a:r>
            <a:r>
              <a:rPr lang="fr-FR" sz="1300" dirty="0"/>
              <a:t> </a:t>
            </a:r>
            <a:r>
              <a:rPr lang="fr-FR" sz="1300" dirty="0" err="1"/>
              <a:t>Energy</a:t>
            </a:r>
            <a:r>
              <a:rPr lang="fr-FR" sz="1300" dirty="0"/>
              <a:t> 64, 421–429 (2014)</a:t>
            </a:r>
          </a:p>
        </p:txBody>
      </p:sp>
      <p:sp>
        <p:nvSpPr>
          <p:cNvPr id="14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26</a:t>
            </a:r>
            <a:endParaRPr lang="fr-BE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579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fr_tourne_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5362" y="2896538"/>
            <a:ext cx="4493625" cy="3423714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19577" y="631620"/>
            <a:ext cx="31473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Three circuits: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600" dirty="0">
                <a:solidFill>
                  <a:srgbClr val="C00000"/>
                </a:solidFill>
                <a:latin typeface="Calibri" pitchFamily="34" charset="0"/>
              </a:rPr>
              <a:t>     </a:t>
            </a:r>
            <a:r>
              <a:rPr lang="en-US" altLang="fr-FR" sz="1600" b="1" dirty="0">
                <a:solidFill>
                  <a:srgbClr val="C00000"/>
                </a:solidFill>
                <a:latin typeface="Calibri" pitchFamily="34" charset="0"/>
              </a:rPr>
              <a:t>Fuel salt  circuit</a:t>
            </a:r>
          </a:p>
        </p:txBody>
      </p:sp>
      <p:sp>
        <p:nvSpPr>
          <p:cNvPr id="8" name="Rectangle 7"/>
          <p:cNvSpPr/>
          <p:nvPr/>
        </p:nvSpPr>
        <p:spPr>
          <a:xfrm>
            <a:off x="947577" y="631620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72000" indent="-228600" fontAlgn="base">
              <a:spcBef>
                <a:spcPct val="0"/>
              </a:spcBef>
              <a:spcAft>
                <a:spcPct val="0"/>
              </a:spcAft>
              <a:buClr>
                <a:srgbClr val="A5A5A5"/>
              </a:buClr>
            </a:pPr>
            <a:r>
              <a:rPr lang="en-US" sz="1900" b="1" dirty="0">
                <a:solidFill>
                  <a:srgbClr val="003385"/>
                </a:solidFill>
                <a:latin typeface="Calibri" pitchFamily="34" charset="0"/>
              </a:rPr>
              <a:t>General characteristics:</a:t>
            </a:r>
          </a:p>
          <a:p>
            <a:pPr marL="357750" lvl="1" indent="-285750" fontAlgn="base">
              <a:spcBef>
                <a:spcPct val="0"/>
              </a:spcBef>
              <a:spcAft>
                <a:spcPct val="0"/>
              </a:spcAft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itchFamily="34" charset="0"/>
              </a:rPr>
              <a:t>Liquid circulating fuel</a:t>
            </a:r>
            <a:endParaRPr lang="en-US" sz="1600" baseline="-25000" dirty="0">
              <a:solidFill>
                <a:srgbClr val="000099"/>
              </a:solidFill>
              <a:latin typeface="Calibri" pitchFamily="34" charset="0"/>
            </a:endParaRPr>
          </a:p>
          <a:p>
            <a:pPr marL="357750" lvl="1" indent="-285750" fontAlgn="base">
              <a:spcBef>
                <a:spcPct val="0"/>
              </a:spcBef>
              <a:spcAft>
                <a:spcPct val="0"/>
              </a:spcAft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itchFamily="34" charset="0"/>
              </a:rPr>
              <a:t>Fuel = coolant</a:t>
            </a:r>
            <a:endParaRPr lang="en-US" sz="1600" baseline="-25000" dirty="0">
              <a:solidFill>
                <a:srgbClr val="000099"/>
              </a:solidFill>
              <a:latin typeface="Calibri" pitchFamily="34" charset="0"/>
            </a:endParaRPr>
          </a:p>
          <a:p>
            <a:pPr marL="357750" lvl="1" indent="-285750" fontAlgn="base">
              <a:spcBef>
                <a:spcPct val="0"/>
              </a:spcBef>
              <a:spcAft>
                <a:spcPct val="0"/>
              </a:spcAft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itchFamily="34" charset="0"/>
              </a:rPr>
              <a:t>Power: 3 </a:t>
            </a:r>
            <a:r>
              <a:rPr lang="en-US" sz="1600" dirty="0" err="1">
                <a:solidFill>
                  <a:srgbClr val="000099"/>
                </a:solidFill>
                <a:latin typeface="Calibri" pitchFamily="34" charset="0"/>
              </a:rPr>
              <a:t>GW</a:t>
            </a:r>
            <a:r>
              <a:rPr lang="en-US" sz="1600" baseline="-25000" dirty="0" err="1">
                <a:solidFill>
                  <a:srgbClr val="000099"/>
                </a:solidFill>
                <a:latin typeface="Calibri" pitchFamily="34" charset="0"/>
              </a:rPr>
              <a:t>th</a:t>
            </a:r>
            <a:endParaRPr lang="en-US" sz="1600" baseline="-25000" dirty="0">
              <a:solidFill>
                <a:srgbClr val="000099"/>
              </a:solidFill>
              <a:latin typeface="Calibri" pitchFamily="34" charset="0"/>
            </a:endParaRPr>
          </a:p>
          <a:p>
            <a:pPr marL="357750" lvl="1" indent="-285750" fontAlgn="base">
              <a:spcBef>
                <a:spcPct val="0"/>
              </a:spcBef>
              <a:spcAft>
                <a:spcPct val="0"/>
              </a:spcAft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itchFamily="34" charset="0"/>
              </a:rPr>
              <a:t>Thermal yield: 45%</a:t>
            </a:r>
          </a:p>
          <a:p>
            <a:pPr marL="357750" lvl="1" indent="-285750" fontAlgn="base">
              <a:spcBef>
                <a:spcPct val="0"/>
              </a:spcBef>
              <a:spcAft>
                <a:spcPct val="0"/>
              </a:spcAft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itchFamily="34" charset="0"/>
              </a:rPr>
              <a:t>Mean fuel temperature: 725°C</a:t>
            </a:r>
          </a:p>
          <a:p>
            <a:pPr marL="357750" lvl="1" indent="-285750" fontAlgn="base">
              <a:spcBef>
                <a:spcPct val="0"/>
              </a:spcBef>
              <a:spcAft>
                <a:spcPct val="0"/>
              </a:spcAft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itchFamily="34" charset="0"/>
              </a:rPr>
              <a:t>Fast neutron spectrum</a:t>
            </a:r>
          </a:p>
          <a:p>
            <a:pPr marL="357750" lvl="1" indent="-285750" fontAlgn="base">
              <a:spcBef>
                <a:spcPct val="0"/>
              </a:spcBef>
              <a:spcAft>
                <a:spcPct val="0"/>
              </a:spcAft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itchFamily="34" charset="0"/>
              </a:rPr>
              <a:t>Thorium fuel cycle</a:t>
            </a:r>
          </a:p>
        </p:txBody>
      </p:sp>
      <p:sp>
        <p:nvSpPr>
          <p:cNvPr id="9" name="Titre 5"/>
          <p:cNvSpPr txBox="1">
            <a:spLocks/>
          </p:cNvSpPr>
          <p:nvPr/>
        </p:nvSpPr>
        <p:spPr bwMode="auto">
          <a:xfrm>
            <a:off x="839057" y="55557"/>
            <a:ext cx="7920880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 fontAlgn="base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</a:pPr>
            <a:r>
              <a:rPr lang="en-US" sz="2400" b="1" dirty="0">
                <a:solidFill>
                  <a:srgbClr val="003385"/>
                </a:solidFill>
                <a:cs typeface="Arial" pitchFamily="34" charset="0"/>
              </a:rPr>
              <a:t>Description of the Molten Salt Fast Reactor (MSFR) system</a:t>
            </a:r>
          </a:p>
        </p:txBody>
      </p:sp>
      <p:sp>
        <p:nvSpPr>
          <p:cNvPr id="10" name="Espace réservé du numéro de diapositive 1"/>
          <p:cNvSpPr txBox="1">
            <a:spLocks/>
          </p:cNvSpPr>
          <p:nvPr/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0" latinLnBrk="0" hangingPunct="0">
              <a:defRPr sz="1600" b="1" kern="12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dirty="0" smtClean="0"/>
              <a:t>27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0395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240016" y="506926"/>
            <a:ext cx="3147300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fr-FR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Three circuits:</a:t>
            </a:r>
          </a:p>
          <a:p>
            <a:r>
              <a:rPr lang="en-US" altLang="fr-FR" sz="1600" dirty="0">
                <a:solidFill>
                  <a:srgbClr val="C00000"/>
                </a:solidFill>
              </a:rPr>
              <a:t>     </a:t>
            </a:r>
            <a:r>
              <a:rPr lang="en-US" altLang="fr-FR" sz="1600" b="1" dirty="0">
                <a:solidFill>
                  <a:srgbClr val="C00000"/>
                </a:solidFill>
              </a:rPr>
              <a:t>Fuel salt  circuit</a:t>
            </a:r>
          </a:p>
          <a:p>
            <a:r>
              <a:rPr lang="en-US" altLang="fr-FR" sz="1600" dirty="0">
                <a:solidFill>
                  <a:srgbClr val="000099"/>
                </a:solidFill>
              </a:rPr>
              <a:t>     Intermediate circuit</a:t>
            </a:r>
          </a:p>
          <a:p>
            <a:r>
              <a:rPr lang="en-US" altLang="fr-FR" sz="1600" dirty="0">
                <a:solidFill>
                  <a:srgbClr val="000099"/>
                </a:solidFill>
              </a:rPr>
              <a:t>     Thermal conversion cir</a:t>
            </a:r>
            <a:r>
              <a:rPr lang="en-US" altLang="fr-FR" sz="1500" dirty="0">
                <a:solidFill>
                  <a:srgbClr val="000099"/>
                </a:solidFill>
              </a:rPr>
              <a:t>cuit</a:t>
            </a:r>
          </a:p>
          <a:p>
            <a:pPr marL="0" lvl="1"/>
            <a:r>
              <a:rPr lang="en-US" sz="1600" b="1" dirty="0">
                <a:solidFill>
                  <a:srgbClr val="C00000"/>
                </a:solidFill>
                <a:ea typeface="ＭＳ Ｐゴシック" pitchFamily="34" charset="-128"/>
                <a:cs typeface="Calibri" pitchFamily="34" charset="0"/>
              </a:rPr>
              <a:t>+ </a:t>
            </a:r>
            <a:r>
              <a:rPr lang="en-US" sz="1900" b="1" dirty="0">
                <a:solidFill>
                  <a:srgbClr val="C00000"/>
                </a:solidFill>
                <a:ea typeface="ＭＳ Ｐゴシック" pitchFamily="34" charset="-128"/>
                <a:cs typeface="Calibri" pitchFamily="34" charset="0"/>
              </a:rPr>
              <a:t>Draining / storage tanks</a:t>
            </a:r>
          </a:p>
          <a:p>
            <a:pPr marL="0" lvl="1"/>
            <a:r>
              <a:rPr lang="en-US" sz="1900" b="1" dirty="0">
                <a:solidFill>
                  <a:srgbClr val="C00000"/>
                </a:solidFill>
                <a:ea typeface="ＭＳ Ｐゴシック" pitchFamily="34" charset="-128"/>
                <a:cs typeface="Calibri" pitchFamily="34" charset="0"/>
              </a:rPr>
              <a:t>+ Processing units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9386" y="2235118"/>
            <a:ext cx="7321030" cy="4176464"/>
          </a:xfrm>
          <a:prstGeom prst="rect">
            <a:avLst/>
          </a:prstGeom>
        </p:spPr>
      </p:pic>
      <p:pic>
        <p:nvPicPr>
          <p:cNvPr id="9" name="msfr_qui_tour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8265"/>
          <a:stretch/>
        </p:blipFill>
        <p:spPr>
          <a:xfrm>
            <a:off x="4295800" y="2451142"/>
            <a:ext cx="3744416" cy="324036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68016" y="506926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72000" indent="-228600">
              <a:buClr>
                <a:schemeClr val="accent3"/>
              </a:buClr>
            </a:pPr>
            <a:r>
              <a:rPr lang="en-US" sz="1900" b="1" dirty="0">
                <a:solidFill>
                  <a:srgbClr val="003385"/>
                </a:solidFill>
              </a:rPr>
              <a:t>General characteristics:</a:t>
            </a:r>
          </a:p>
          <a:p>
            <a:pPr marL="3577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</a:rPr>
              <a:t>Liquid circulating fuel</a:t>
            </a:r>
            <a:endParaRPr lang="en-US" sz="1600" baseline="-25000" dirty="0">
              <a:solidFill>
                <a:srgbClr val="000099"/>
              </a:solidFill>
            </a:endParaRPr>
          </a:p>
          <a:p>
            <a:pPr marL="3577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</a:rPr>
              <a:t>Fuel = coolant</a:t>
            </a:r>
            <a:endParaRPr lang="en-US" sz="1600" baseline="-25000" dirty="0">
              <a:solidFill>
                <a:srgbClr val="000099"/>
              </a:solidFill>
            </a:endParaRPr>
          </a:p>
          <a:p>
            <a:pPr marL="3577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</a:rPr>
              <a:t>Power: 3 </a:t>
            </a:r>
            <a:r>
              <a:rPr lang="en-US" sz="1600" dirty="0" err="1">
                <a:solidFill>
                  <a:srgbClr val="000099"/>
                </a:solidFill>
              </a:rPr>
              <a:t>GW</a:t>
            </a:r>
            <a:r>
              <a:rPr lang="en-US" sz="1600" baseline="-25000" dirty="0" err="1">
                <a:solidFill>
                  <a:srgbClr val="000099"/>
                </a:solidFill>
              </a:rPr>
              <a:t>th</a:t>
            </a:r>
            <a:endParaRPr lang="en-US" sz="1600" baseline="-25000" dirty="0">
              <a:solidFill>
                <a:srgbClr val="000099"/>
              </a:solidFill>
            </a:endParaRPr>
          </a:p>
          <a:p>
            <a:pPr marL="3577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</a:rPr>
              <a:t>Thermal yield: 45%</a:t>
            </a:r>
          </a:p>
          <a:p>
            <a:pPr marL="3577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</a:rPr>
              <a:t>Mean fuel temperature: 725°C</a:t>
            </a:r>
          </a:p>
          <a:p>
            <a:pPr marL="3577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</a:rPr>
              <a:t>Fast neutron spectrum</a:t>
            </a:r>
          </a:p>
          <a:p>
            <a:pPr marL="3577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</a:rPr>
              <a:t>Thorium fuel cycle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2052775" y="2254282"/>
            <a:ext cx="8122962" cy="1749250"/>
            <a:chOff x="914036" y="1990968"/>
            <a:chExt cx="8122962" cy="1749250"/>
          </a:xfrm>
        </p:grpSpPr>
        <p:sp>
          <p:nvSpPr>
            <p:cNvPr id="14" name="Rectangle 13"/>
            <p:cNvSpPr/>
            <p:nvPr/>
          </p:nvSpPr>
          <p:spPr bwMode="auto">
            <a:xfrm rot="20676220">
              <a:off x="914036" y="1990968"/>
              <a:ext cx="8122962" cy="17492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63500" dir="8280000">
                <a:srgbClr val="000000">
                  <a:alpha val="57000"/>
                </a:srgb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20676220">
              <a:off x="1261580" y="2252753"/>
              <a:ext cx="738996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R&amp;D activities: multi-disciplinary expertise (reactor physics, chemistry, safety, design, materials…) – Collaborations in a national (CNRS, Universities, AREVA, IRSN, EDF) / European (</a:t>
              </a:r>
              <a:r>
                <a:rPr lang="en-US" b="1" dirty="0" err="1">
                  <a:solidFill>
                    <a:srgbClr val="0070C0"/>
                  </a:solidFill>
                </a:rPr>
                <a:t>Euratom</a:t>
              </a:r>
              <a:r>
                <a:rPr lang="en-US" b="1" dirty="0">
                  <a:solidFill>
                    <a:srgbClr val="0070C0"/>
                  </a:solidFill>
                </a:rPr>
                <a:t> EVOL and SAMOFAR projects) / worldwide (GIF, IAEA) frame</a:t>
              </a:r>
            </a:p>
          </p:txBody>
        </p:sp>
      </p:grpSp>
      <p:sp>
        <p:nvSpPr>
          <p:cNvPr id="13" name="Titre 5"/>
          <p:cNvSpPr txBox="1">
            <a:spLocks/>
          </p:cNvSpPr>
          <p:nvPr/>
        </p:nvSpPr>
        <p:spPr bwMode="auto">
          <a:xfrm>
            <a:off x="664146" y="35298"/>
            <a:ext cx="7679754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400" b="1" dirty="0">
                <a:solidFill>
                  <a:srgbClr val="003385"/>
                </a:solidFill>
                <a:cs typeface="Arial" pitchFamily="34" charset="0"/>
              </a:rPr>
              <a:t>Description of the Molten Salt Fast Reactor (MSFR) system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96008" y="5888362"/>
            <a:ext cx="9036496" cy="52322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/>
              <a:t>M. </a:t>
            </a:r>
            <a:r>
              <a:rPr lang="fr-FR" sz="1400" i="1" dirty="0" err="1"/>
              <a:t>Allibert</a:t>
            </a:r>
            <a:r>
              <a:rPr lang="fr-FR" sz="1400" i="1" dirty="0"/>
              <a:t>, M. </a:t>
            </a:r>
            <a:r>
              <a:rPr lang="fr-FR" sz="1400" i="1" dirty="0" err="1"/>
              <a:t>Aufiero</a:t>
            </a:r>
            <a:r>
              <a:rPr lang="fr-FR" sz="1400" i="1" dirty="0"/>
              <a:t>, M. Brovchenko, S. Delpech, V. </a:t>
            </a:r>
            <a:r>
              <a:rPr lang="fr-FR" sz="1400" i="1" dirty="0" err="1"/>
              <a:t>Ghetta</a:t>
            </a:r>
            <a:r>
              <a:rPr lang="fr-FR" sz="1400" i="1" dirty="0"/>
              <a:t>, D. </a:t>
            </a:r>
            <a:r>
              <a:rPr lang="fr-FR" sz="1400" i="1" dirty="0" err="1"/>
              <a:t>Heuer</a:t>
            </a:r>
            <a:r>
              <a:rPr lang="fr-FR" sz="1400" i="1" dirty="0"/>
              <a:t>, A. Laureau, E. Merle-</a:t>
            </a:r>
            <a:r>
              <a:rPr lang="fr-FR" sz="1400" i="1" dirty="0" err="1"/>
              <a:t>Lucotte</a:t>
            </a:r>
            <a:r>
              <a:rPr lang="fr-FR" sz="1400" i="1" dirty="0"/>
              <a:t>, </a:t>
            </a:r>
            <a:r>
              <a:rPr lang="fr-FR" sz="1400" b="1" i="1" dirty="0"/>
              <a:t>“</a:t>
            </a:r>
            <a:r>
              <a:rPr lang="fr-FR" sz="1400" b="1" i="1" dirty="0" err="1"/>
              <a:t>Chapter</a:t>
            </a:r>
            <a:r>
              <a:rPr lang="fr-FR" sz="1400" b="1" i="1" dirty="0"/>
              <a:t> 7 - </a:t>
            </a:r>
            <a:r>
              <a:rPr lang="fr-FR" sz="1400" b="1" i="1" dirty="0" err="1"/>
              <a:t>Molten</a:t>
            </a:r>
            <a:r>
              <a:rPr lang="fr-FR" sz="1400" b="1" i="1" dirty="0"/>
              <a:t> Salt </a:t>
            </a:r>
            <a:r>
              <a:rPr lang="fr-FR" sz="1400" b="1" i="1" dirty="0" err="1"/>
              <a:t>Fast</a:t>
            </a:r>
            <a:r>
              <a:rPr lang="fr-FR" sz="1400" b="1" i="1" dirty="0"/>
              <a:t> </a:t>
            </a:r>
            <a:r>
              <a:rPr lang="fr-FR" sz="1400" b="1" i="1" dirty="0" err="1"/>
              <a:t>Reactors</a:t>
            </a:r>
            <a:r>
              <a:rPr lang="fr-FR" sz="1400" b="1" i="1" dirty="0"/>
              <a:t>”</a:t>
            </a:r>
            <a:r>
              <a:rPr lang="fr-FR" sz="1400" i="1" dirty="0"/>
              <a:t>, </a:t>
            </a:r>
            <a:r>
              <a:rPr lang="fr-FR" sz="1400" i="1" dirty="0" err="1"/>
              <a:t>Handbook</a:t>
            </a:r>
            <a:r>
              <a:rPr lang="fr-FR" sz="1400" i="1" dirty="0"/>
              <a:t> of </a:t>
            </a:r>
            <a:r>
              <a:rPr lang="fr-FR" sz="1400" i="1" dirty="0" err="1"/>
              <a:t>Generation</a:t>
            </a:r>
            <a:r>
              <a:rPr lang="fr-FR" sz="1400" i="1" dirty="0"/>
              <a:t> IV </a:t>
            </a:r>
            <a:r>
              <a:rPr lang="fr-FR" sz="1400" i="1" dirty="0" err="1"/>
              <a:t>Nuclear</a:t>
            </a:r>
            <a:r>
              <a:rPr lang="fr-FR" sz="1400" i="1" dirty="0"/>
              <a:t> </a:t>
            </a:r>
            <a:r>
              <a:rPr lang="fr-FR" sz="1400" i="1" dirty="0" err="1"/>
              <a:t>Reactors</a:t>
            </a:r>
            <a:r>
              <a:rPr lang="fr-FR" sz="1400" i="1" dirty="0"/>
              <a:t>, </a:t>
            </a:r>
            <a:r>
              <a:rPr lang="fr-FR" sz="1400" i="1" dirty="0" err="1"/>
              <a:t>Woodhead</a:t>
            </a:r>
            <a:r>
              <a:rPr lang="fr-FR" sz="1400" i="1" dirty="0"/>
              <a:t> </a:t>
            </a:r>
            <a:r>
              <a:rPr lang="fr-FR" sz="1400" i="1" dirty="0" err="1"/>
              <a:t>Publishing</a:t>
            </a:r>
            <a:r>
              <a:rPr lang="fr-FR" sz="1400" i="1" dirty="0"/>
              <a:t> </a:t>
            </a:r>
            <a:r>
              <a:rPr lang="fr-FR" sz="1400" i="1" dirty="0" err="1"/>
              <a:t>Series</a:t>
            </a:r>
            <a:r>
              <a:rPr lang="fr-FR" sz="1400" i="1" dirty="0"/>
              <a:t> in </a:t>
            </a:r>
            <a:r>
              <a:rPr lang="fr-FR" sz="1400" i="1" dirty="0" err="1"/>
              <a:t>Energy</a:t>
            </a:r>
            <a:r>
              <a:rPr lang="fr-FR" sz="1400" i="1" dirty="0"/>
              <a:t> (2015)</a:t>
            </a:r>
          </a:p>
        </p:txBody>
      </p:sp>
      <p:sp>
        <p:nvSpPr>
          <p:cNvPr id="18" name="Espace réservé du numéro de diapositive 1"/>
          <p:cNvSpPr txBox="1">
            <a:spLocks/>
          </p:cNvSpPr>
          <p:nvPr/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0" latinLnBrk="0" hangingPunct="0">
              <a:defRPr sz="1600" b="1" kern="12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dirty="0" smtClean="0"/>
              <a:t>28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1097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27 0.07894 L -0.16706 -0.07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3" y="-78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36000" y="3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889597" y="5169615"/>
            <a:ext cx="9997474" cy="12681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63500" dir="8280000">
              <a:srgbClr val="000000">
                <a:alpha val="57000"/>
              </a:srgb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 dirty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12" name="Image 1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4536" y="4158413"/>
            <a:ext cx="1872208" cy="1930887"/>
          </a:xfrm>
          <a:prstGeom prst="rect">
            <a:avLst/>
          </a:prstGeom>
        </p:spPr>
      </p:pic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316659"/>
              </p:ext>
            </p:extLst>
          </p:nvPr>
        </p:nvGraphicFramePr>
        <p:xfrm>
          <a:off x="1579117" y="576063"/>
          <a:ext cx="8697406" cy="4572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2484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489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 </a:t>
                      </a:r>
                      <a:r>
                        <a:rPr lang="nl-NL" sz="1600" dirty="0" smtClean="0">
                          <a:effectLst/>
                        </a:rPr>
                        <a:t>Parameter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 smtClean="0">
                          <a:effectLst/>
                        </a:rPr>
                        <a:t>Value</a:t>
                      </a:r>
                      <a:r>
                        <a:rPr lang="nl-NL" sz="1600" dirty="0">
                          <a:effectLst/>
                        </a:rPr>
                        <a:t> 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smtClean="0">
                          <a:effectLst/>
                        </a:rPr>
                        <a:t>Thermal/electric power</a:t>
                      </a:r>
                      <a:endParaRPr lang="en-US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smtClean="0">
                          <a:effectLst/>
                        </a:rPr>
                        <a:t>3000 </a:t>
                      </a:r>
                      <a:r>
                        <a:rPr lang="en-US" sz="1600" noProof="0" dirty="0" err="1" smtClean="0">
                          <a:effectLst/>
                        </a:rPr>
                        <a:t>MWth</a:t>
                      </a:r>
                      <a:r>
                        <a:rPr lang="en-US" sz="1600" noProof="0" dirty="0" smtClean="0">
                          <a:effectLst/>
                        </a:rPr>
                        <a:t> / ~1300 </a:t>
                      </a:r>
                      <a:r>
                        <a:rPr lang="en-US" sz="1600" noProof="0" dirty="0" err="1" smtClean="0">
                          <a:effectLst/>
                        </a:rPr>
                        <a:t>MWe</a:t>
                      </a:r>
                      <a:r>
                        <a:rPr lang="en-US" sz="1600" noProof="0" dirty="0" smtClean="0">
                          <a:effectLst/>
                        </a:rPr>
                        <a:t> </a:t>
                      </a:r>
                      <a:endParaRPr lang="en-US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smtClean="0">
                          <a:effectLst/>
                        </a:rPr>
                        <a:t>Fuel salt temperature rise in the core (°C)</a:t>
                      </a:r>
                      <a:endParaRPr lang="en-US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smtClean="0">
                          <a:effectLst/>
                        </a:rPr>
                        <a:t>100</a:t>
                      </a:r>
                      <a:endParaRPr lang="en-US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smtClean="0">
                          <a:effectLst/>
                        </a:rPr>
                        <a:t>Fuel molten salt - Initial composition</a:t>
                      </a:r>
                      <a:endParaRPr lang="en-US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smtClean="0">
                          <a:effectLst/>
                        </a:rPr>
                        <a:t>LiF-ThF</a:t>
                      </a:r>
                      <a:r>
                        <a:rPr lang="en-US" sz="1600" baseline="-25000" noProof="0" dirty="0" smtClean="0">
                          <a:effectLst/>
                        </a:rPr>
                        <a:t>4</a:t>
                      </a:r>
                      <a:r>
                        <a:rPr lang="en-US" sz="1600" noProof="0" dirty="0" smtClean="0">
                          <a:effectLst/>
                        </a:rPr>
                        <a:t>-</a:t>
                      </a:r>
                      <a:r>
                        <a:rPr lang="en-US" sz="1600" baseline="30000" noProof="0" dirty="0" smtClean="0">
                          <a:effectLst/>
                        </a:rPr>
                        <a:t>233</a:t>
                      </a:r>
                      <a:r>
                        <a:rPr lang="en-US" sz="1600" noProof="0" dirty="0" smtClean="0">
                          <a:effectLst/>
                        </a:rPr>
                        <a:t>UF</a:t>
                      </a:r>
                      <a:r>
                        <a:rPr lang="en-US" sz="1600" baseline="-25000" noProof="0" dirty="0" smtClean="0">
                          <a:effectLst/>
                        </a:rPr>
                        <a:t>4</a:t>
                      </a:r>
                      <a:r>
                        <a:rPr lang="en-US" sz="1600" noProof="0" dirty="0" smtClean="0">
                          <a:effectLst/>
                        </a:rPr>
                        <a:t> or  LiF-ThF</a:t>
                      </a:r>
                      <a:r>
                        <a:rPr lang="en-US" sz="1600" baseline="-25000" noProof="0" dirty="0" smtClean="0">
                          <a:effectLst/>
                        </a:rPr>
                        <a:t>4</a:t>
                      </a:r>
                      <a:r>
                        <a:rPr lang="en-US" sz="1600" noProof="0" dirty="0" smtClean="0">
                          <a:effectLst/>
                        </a:rPr>
                        <a:t>-</a:t>
                      </a:r>
                      <a:r>
                        <a:rPr lang="en-US" sz="1600" baseline="30000" noProof="0" dirty="0" smtClean="0">
                          <a:effectLst/>
                        </a:rPr>
                        <a:t>enr</a:t>
                      </a:r>
                      <a:r>
                        <a:rPr lang="en-US" sz="1600" noProof="0" dirty="0" smtClean="0">
                          <a:effectLst/>
                        </a:rPr>
                        <a:t>UF</a:t>
                      </a:r>
                      <a:r>
                        <a:rPr lang="en-US" sz="1600" baseline="-25000" noProof="0" dirty="0" smtClean="0">
                          <a:effectLst/>
                        </a:rPr>
                        <a:t>4</a:t>
                      </a:r>
                      <a:r>
                        <a:rPr lang="en-US" sz="1600" noProof="0" dirty="0" smtClean="0">
                          <a:effectLst/>
                        </a:rPr>
                        <a:t>-(Pu-MA)F</a:t>
                      </a:r>
                      <a:r>
                        <a:rPr lang="en-US" sz="1600" baseline="-25000" noProof="0" dirty="0" smtClean="0">
                          <a:effectLst/>
                        </a:rPr>
                        <a:t>3</a:t>
                      </a:r>
                      <a:r>
                        <a:rPr lang="en-US" sz="1600" noProof="0" dirty="0" smtClean="0">
                          <a:effectLst/>
                        </a:rPr>
                        <a:t> with 77.5 </a:t>
                      </a:r>
                      <a:r>
                        <a:rPr lang="en-US" sz="1600" noProof="0" dirty="0" err="1" smtClean="0">
                          <a:effectLst/>
                        </a:rPr>
                        <a:t>mol</a:t>
                      </a:r>
                      <a:r>
                        <a:rPr lang="en-US" sz="1600" noProof="0" dirty="0" smtClean="0">
                          <a:effectLst/>
                        </a:rPr>
                        <a:t>% </a:t>
                      </a:r>
                      <a:r>
                        <a:rPr lang="en-US" sz="1600" noProof="0" dirty="0" err="1" smtClean="0">
                          <a:effectLst/>
                        </a:rPr>
                        <a:t>LiF</a:t>
                      </a:r>
                      <a:endParaRPr lang="en-US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smtClean="0">
                          <a:effectLst/>
                        </a:rPr>
                        <a:t>Fuel salt melting point (°C)</a:t>
                      </a:r>
                      <a:endParaRPr lang="en-US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smtClean="0">
                          <a:effectLst/>
                        </a:rPr>
                        <a:t>585</a:t>
                      </a:r>
                      <a:endParaRPr lang="en-US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smtClean="0">
                          <a:effectLst/>
                        </a:rPr>
                        <a:t>Mean fuel salt temperature (°C) </a:t>
                      </a:r>
                      <a:endParaRPr lang="en-US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smtClean="0">
                          <a:effectLst/>
                        </a:rPr>
                        <a:t>725</a:t>
                      </a:r>
                      <a:endParaRPr lang="en-US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smtClean="0">
                          <a:effectLst/>
                        </a:rPr>
                        <a:t>Fuel salt density (g/cm</a:t>
                      </a:r>
                      <a:r>
                        <a:rPr lang="en-US" sz="1600" baseline="30000" noProof="0" dirty="0" smtClean="0">
                          <a:effectLst/>
                        </a:rPr>
                        <a:t>3</a:t>
                      </a:r>
                      <a:r>
                        <a:rPr lang="en-US" sz="1600" noProof="0" dirty="0" smtClean="0">
                          <a:effectLst/>
                        </a:rPr>
                        <a:t>)</a:t>
                      </a:r>
                      <a:endParaRPr lang="en-US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smtClean="0">
                          <a:effectLst/>
                        </a:rPr>
                        <a:t>4.1</a:t>
                      </a:r>
                      <a:endParaRPr lang="en-US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smtClean="0">
                          <a:effectLst/>
                        </a:rPr>
                        <a:t>Fuel salt dilation coefficient (g.cm</a:t>
                      </a:r>
                      <a:r>
                        <a:rPr lang="en-US" sz="1600" baseline="30000" noProof="0" dirty="0" smtClean="0">
                          <a:effectLst/>
                        </a:rPr>
                        <a:t>-3</a:t>
                      </a:r>
                      <a:r>
                        <a:rPr lang="en-US" sz="1600" noProof="0" dirty="0" smtClean="0">
                          <a:effectLst/>
                        </a:rPr>
                        <a:t>/°C)</a:t>
                      </a:r>
                      <a:endParaRPr lang="en-US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smtClean="0">
                          <a:effectLst/>
                        </a:rPr>
                        <a:t>8.82 10</a:t>
                      </a:r>
                      <a:r>
                        <a:rPr lang="en-US" sz="1600" baseline="30000" noProof="0" dirty="0" smtClean="0">
                          <a:effectLst/>
                        </a:rPr>
                        <a:t>-4</a:t>
                      </a:r>
                      <a:endParaRPr lang="en-US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50" noProof="0" dirty="0" smtClean="0">
                          <a:effectLst/>
                        </a:rPr>
                        <a:t>Fertile blanket salt - Initial composition (</a:t>
                      </a:r>
                      <a:r>
                        <a:rPr lang="en-US" sz="1600" kern="50" noProof="0" dirty="0" err="1" smtClean="0">
                          <a:effectLst/>
                        </a:rPr>
                        <a:t>mol</a:t>
                      </a:r>
                      <a:r>
                        <a:rPr lang="en-US" sz="1600" kern="50" noProof="0" dirty="0" smtClean="0">
                          <a:effectLst/>
                        </a:rPr>
                        <a:t>%)</a:t>
                      </a:r>
                      <a:endParaRPr lang="en-US" sz="1600" kern="50" noProof="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smtClean="0">
                          <a:effectLst/>
                        </a:rPr>
                        <a:t>LiF-ThF</a:t>
                      </a:r>
                      <a:r>
                        <a:rPr lang="en-US" sz="1600" baseline="-25000" noProof="0" dirty="0" smtClean="0">
                          <a:effectLst/>
                        </a:rPr>
                        <a:t>4</a:t>
                      </a:r>
                      <a:r>
                        <a:rPr lang="en-US" sz="1600" noProof="0" dirty="0" smtClean="0">
                          <a:effectLst/>
                        </a:rPr>
                        <a:t> (77.5%-22.5%)</a:t>
                      </a:r>
                      <a:endParaRPr lang="en-US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50" noProof="0" dirty="0" smtClean="0">
                          <a:effectLst/>
                        </a:rPr>
                        <a:t>Breeding ratio (steady-state)</a:t>
                      </a:r>
                      <a:endParaRPr lang="en-US" sz="1600" kern="50" noProof="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smtClean="0">
                          <a:effectLst/>
                        </a:rPr>
                        <a:t>1.1</a:t>
                      </a:r>
                      <a:endParaRPr lang="en-US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50" noProof="0" dirty="0" smtClean="0">
                          <a:effectLst/>
                        </a:rPr>
                        <a:t>Total feedback coefficient (pcm/°C)</a:t>
                      </a:r>
                      <a:endParaRPr lang="en-US" sz="1600" kern="50" noProof="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smtClean="0">
                          <a:effectLst/>
                        </a:rPr>
                        <a:t>-8</a:t>
                      </a:r>
                      <a:endParaRPr lang="en-US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smtClean="0">
                          <a:effectLst/>
                        </a:rPr>
                        <a:t>Toroidal</a:t>
                      </a:r>
                      <a:r>
                        <a:rPr lang="en-US" sz="1600" baseline="0" noProof="0" dirty="0" smtClean="0">
                          <a:effectLst/>
                        </a:rPr>
                        <a:t> c</a:t>
                      </a:r>
                      <a:r>
                        <a:rPr lang="en-US" sz="1600" noProof="0" dirty="0" smtClean="0">
                          <a:effectLst/>
                        </a:rPr>
                        <a:t>ore dimensions (m)</a:t>
                      </a:r>
                      <a:endParaRPr lang="en-US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smtClean="0">
                          <a:effectLst/>
                        </a:rPr>
                        <a:t>Radius: 1.06</a:t>
                      </a:r>
                      <a:r>
                        <a:rPr lang="en-US" sz="1600" baseline="0" noProof="0" dirty="0" smtClean="0">
                          <a:effectLst/>
                        </a:rPr>
                        <a:t> to 1.41</a:t>
                      </a:r>
                      <a:endParaRPr lang="en-US" sz="1600" noProof="0" dirty="0" smtClean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smtClean="0">
                          <a:effectLst/>
                        </a:rPr>
                        <a:t>Height: 1.6 to 2.26</a:t>
                      </a:r>
                      <a:endParaRPr lang="en-US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 err="1">
                          <a:effectLst/>
                        </a:rPr>
                        <a:t>Fuel</a:t>
                      </a:r>
                      <a:r>
                        <a:rPr lang="nl-NL" sz="1600" dirty="0">
                          <a:effectLst/>
                        </a:rPr>
                        <a:t> </a:t>
                      </a:r>
                      <a:r>
                        <a:rPr lang="nl-NL" sz="1600" dirty="0" err="1">
                          <a:effectLst/>
                        </a:rPr>
                        <a:t>salt</a:t>
                      </a:r>
                      <a:r>
                        <a:rPr lang="nl-NL" sz="1600" dirty="0">
                          <a:effectLst/>
                        </a:rPr>
                        <a:t> volume (m</a:t>
                      </a:r>
                      <a:r>
                        <a:rPr lang="nl-NL" sz="1600" baseline="30000" dirty="0">
                          <a:effectLst/>
                        </a:rPr>
                        <a:t>3</a:t>
                      </a:r>
                      <a:r>
                        <a:rPr lang="nl-NL" sz="1600" dirty="0">
                          <a:effectLst/>
                        </a:rPr>
                        <a:t>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smtClean="0">
                          <a:effectLst/>
                        </a:rPr>
                        <a:t>18 (1/2 in the core)</a:t>
                      </a:r>
                      <a:endParaRPr lang="en-US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Total </a:t>
                      </a:r>
                      <a:r>
                        <a:rPr lang="nl-NL" sz="1600" dirty="0" err="1">
                          <a:effectLst/>
                        </a:rPr>
                        <a:t>fuel</a:t>
                      </a:r>
                      <a:r>
                        <a:rPr lang="nl-NL" sz="1600" dirty="0">
                          <a:effectLst/>
                        </a:rPr>
                        <a:t> </a:t>
                      </a:r>
                      <a:r>
                        <a:rPr lang="nl-NL" sz="1600" dirty="0" err="1">
                          <a:effectLst/>
                        </a:rPr>
                        <a:t>salt</a:t>
                      </a:r>
                      <a:r>
                        <a:rPr lang="nl-NL" sz="1600" dirty="0">
                          <a:effectLst/>
                        </a:rPr>
                        <a:t> </a:t>
                      </a:r>
                      <a:r>
                        <a:rPr lang="nl-NL" sz="1600" dirty="0" err="1">
                          <a:effectLst/>
                        </a:rPr>
                        <a:t>cycle</a:t>
                      </a:r>
                      <a:r>
                        <a:rPr lang="nl-NL" sz="1600" dirty="0">
                          <a:effectLst/>
                        </a:rPr>
                        <a:t> in </a:t>
                      </a:r>
                      <a:r>
                        <a:rPr lang="nl-NL" sz="1600" dirty="0" err="1">
                          <a:effectLst/>
                        </a:rPr>
                        <a:t>the</a:t>
                      </a:r>
                      <a:r>
                        <a:rPr lang="nl-NL" sz="1600" dirty="0">
                          <a:effectLst/>
                        </a:rPr>
                        <a:t> </a:t>
                      </a:r>
                      <a:r>
                        <a:rPr lang="nl-NL" sz="1600" dirty="0" err="1">
                          <a:effectLst/>
                        </a:rPr>
                        <a:t>fuel</a:t>
                      </a:r>
                      <a:r>
                        <a:rPr lang="nl-NL" sz="1600" dirty="0">
                          <a:effectLst/>
                        </a:rPr>
                        <a:t> circuit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smtClean="0">
                          <a:effectLst/>
                        </a:rPr>
                        <a:t>3.9 s</a:t>
                      </a:r>
                      <a:endParaRPr lang="en-US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smtClean="0">
                          <a:effectLst/>
                        </a:rPr>
                        <a:t> Intermediate fluid</a:t>
                      </a:r>
                      <a:endParaRPr lang="en-US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noProof="0" dirty="0" smtClean="0">
                          <a:effectLst/>
                        </a:rPr>
                        <a:t>fluoroborate (</a:t>
                      </a:r>
                      <a:r>
                        <a:rPr lang="en-US" sz="1500" kern="1200" noProof="0" dirty="0" smtClean="0">
                          <a:effectLst/>
                        </a:rPr>
                        <a:t>8NaF-92NaBF</a:t>
                      </a:r>
                      <a:r>
                        <a:rPr lang="en-US" sz="1500" kern="1200" baseline="-25000" noProof="0" dirty="0" smtClean="0">
                          <a:effectLst/>
                        </a:rPr>
                        <a:t>4</a:t>
                      </a:r>
                      <a:r>
                        <a:rPr lang="en-US" sz="1600" kern="1200" noProof="0" dirty="0" smtClean="0">
                          <a:effectLst/>
                        </a:rPr>
                        <a:t>), </a:t>
                      </a:r>
                      <a:r>
                        <a:rPr lang="en-US" sz="1600" kern="1200" noProof="0" dirty="0" err="1" smtClean="0">
                          <a:effectLst/>
                        </a:rPr>
                        <a:t>FLiNaK</a:t>
                      </a:r>
                      <a:r>
                        <a:rPr lang="en-US" sz="1600" kern="1200" noProof="0" dirty="0" smtClean="0">
                          <a:effectLst/>
                        </a:rPr>
                        <a:t>, LiF-ZrF</a:t>
                      </a:r>
                      <a:r>
                        <a:rPr lang="en-US" sz="1600" kern="1200" baseline="-25000" noProof="0" dirty="0" smtClean="0">
                          <a:effectLst/>
                        </a:rPr>
                        <a:t>4</a:t>
                      </a:r>
                      <a:r>
                        <a:rPr lang="en-US" sz="1600" kern="1200" baseline="0" noProof="0" dirty="0" smtClean="0">
                          <a:effectLst/>
                        </a:rPr>
                        <a:t>, </a:t>
                      </a:r>
                      <a:r>
                        <a:rPr lang="en-US" sz="1600" kern="1200" baseline="0" noProof="0" dirty="0" err="1" smtClean="0">
                          <a:effectLst/>
                        </a:rPr>
                        <a:t>FLiBe</a:t>
                      </a:r>
                      <a:endParaRPr lang="en-US" sz="1600" baseline="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0391" y="1944215"/>
            <a:ext cx="819566" cy="683196"/>
          </a:xfrm>
          <a:prstGeom prst="rect">
            <a:avLst/>
          </a:prstGeom>
        </p:spPr>
      </p:pic>
      <p:pic>
        <p:nvPicPr>
          <p:cNvPr id="14" name="Image 1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9837" y="3133227"/>
            <a:ext cx="1026578" cy="16193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26967" y="5185277"/>
            <a:ext cx="996010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b="1" dirty="0">
                <a:solidFill>
                  <a:srgbClr val="002060"/>
                </a:solidFill>
                <a:ea typeface="Times New Roman" panose="02020603050405020304" pitchFamily="18" charset="0"/>
              </a:rPr>
              <a:t>MSFR design characteristics impacting strongly the reactor operation: fuel = coolant + no control rod foreseen in the core &amp; reactor driven by the heat extraction…</a:t>
            </a:r>
          </a:p>
          <a:p>
            <a:pPr algn="ctr"/>
            <a:r>
              <a:rPr lang="en-US" sz="1900" b="1" dirty="0">
                <a:solidFill>
                  <a:srgbClr val="002060"/>
                </a:solidFill>
                <a:sym typeface="Wingdings" panose="05000000000000000000" pitchFamily="2" charset="2"/>
              </a:rPr>
              <a:t> Require the definition and assessment of the normal operation procedures  and of a safety approach dedicated to the MSFR (liquid circulating fuel reactor)</a:t>
            </a:r>
            <a:endParaRPr lang="fr-FR" sz="1900" b="1" dirty="0">
              <a:solidFill>
                <a:srgbClr val="002060"/>
              </a:solidFill>
            </a:endParaRPr>
          </a:p>
        </p:txBody>
      </p:sp>
      <p:sp>
        <p:nvSpPr>
          <p:cNvPr id="19" name="Titre 5"/>
          <p:cNvSpPr txBox="1">
            <a:spLocks/>
          </p:cNvSpPr>
          <p:nvPr/>
        </p:nvSpPr>
        <p:spPr bwMode="auto">
          <a:xfrm>
            <a:off x="1579117" y="0"/>
            <a:ext cx="8640960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fr-FR" sz="2800" b="1" dirty="0">
                <a:solidFill>
                  <a:srgbClr val="003385"/>
                </a:solidFill>
              </a:rPr>
              <a:t>MSFR fuel circuit: </a:t>
            </a:r>
            <a:r>
              <a:rPr lang="en-US" altLang="fr-FR" sz="2400" b="1" dirty="0">
                <a:solidFill>
                  <a:srgbClr val="003385"/>
                </a:solidFill>
              </a:rPr>
              <a:t>characteristics of the reference configuration</a:t>
            </a:r>
          </a:p>
        </p:txBody>
      </p:sp>
      <p:sp>
        <p:nvSpPr>
          <p:cNvPr id="11" name="Espace réservé du numéro de diapositive 1"/>
          <p:cNvSpPr txBox="1">
            <a:spLocks/>
          </p:cNvSpPr>
          <p:nvPr/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0" latinLnBrk="0" hangingPunct="0">
              <a:defRPr sz="1600" b="1" kern="12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dirty="0" smtClean="0"/>
              <a:t>29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9924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5"/>
          <p:cNvSpPr txBox="1">
            <a:spLocks/>
          </p:cNvSpPr>
          <p:nvPr/>
        </p:nvSpPr>
        <p:spPr bwMode="auto">
          <a:xfrm>
            <a:off x="338712" y="89775"/>
            <a:ext cx="7839869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800" b="1" dirty="0">
                <a:solidFill>
                  <a:srgbClr val="003385"/>
                </a:solidFill>
                <a:cs typeface="Arial" pitchFamily="34" charset="0"/>
              </a:rPr>
              <a:t>Liquid-fueled reactors: </a:t>
            </a:r>
            <a:r>
              <a:rPr lang="en-US" sz="2600" dirty="0">
                <a:solidFill>
                  <a:srgbClr val="003385"/>
                </a:solidFill>
                <a:cs typeface="Arial" pitchFamily="34" charset="0"/>
              </a:rPr>
              <a:t>why “molten salt reactors”?</a:t>
            </a:r>
          </a:p>
        </p:txBody>
      </p:sp>
      <p:sp>
        <p:nvSpPr>
          <p:cNvPr id="17" name="ZoneTexte 16"/>
          <p:cNvSpPr txBox="1">
            <a:spLocks noChangeArrowheads="1"/>
          </p:cNvSpPr>
          <p:nvPr/>
        </p:nvSpPr>
        <p:spPr bwMode="auto">
          <a:xfrm>
            <a:off x="1147672" y="1876352"/>
            <a:ext cx="8220167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2" algn="ctr" eaLnBrk="1" hangingPunct="1">
              <a:lnSpc>
                <a:spcPct val="80000"/>
              </a:lnSpc>
            </a:pPr>
            <a:r>
              <a:rPr lang="en-US" altLang="fr-FR" sz="1700" dirty="0">
                <a:ea typeface="ＭＳ Ｐゴシック" panose="020B0600070205080204" pitchFamily="34" charset="-128"/>
              </a:rPr>
              <a:t>Neutronic cross-sections of fluorine/chlorine versus neutron economy in the fuel cycle</a:t>
            </a:r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1337821" y="1515164"/>
            <a:ext cx="6081736" cy="31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2" eaLnBrk="1" hangingPunct="1">
              <a:lnSpc>
                <a:spcPct val="80000"/>
              </a:lnSpc>
            </a:pPr>
            <a:r>
              <a:rPr lang="en-US" altLang="fr-FR" b="1" u="sng" dirty="0">
                <a:solidFill>
                  <a:srgbClr val="000099"/>
                </a:solidFill>
                <a:ea typeface="ＭＳ Ｐゴシック" panose="020B0600070205080204" pitchFamily="34" charset="-128"/>
              </a:rPr>
              <a:t>(1) Neutron spectrum: Breeding ratio </a:t>
            </a:r>
            <a:r>
              <a:rPr lang="en-US" altLang="fr-FR" b="1" u="sng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</a:rPr>
              <a:t>and irradiation damages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337822" y="601183"/>
            <a:ext cx="35097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u="sng" dirty="0">
                <a:solidFill>
                  <a:srgbClr val="000099"/>
                </a:solidFill>
                <a:ea typeface="ＭＳ Ｐゴシック" pitchFamily="34" charset="-128"/>
              </a:rPr>
              <a:t>Fluoride versus chloride salt?</a:t>
            </a:r>
            <a:endParaRPr lang="fr-FR" sz="2200" u="sng" dirty="0">
              <a:solidFill>
                <a:srgbClr val="000099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 bwMode="auto">
          <a:xfrm>
            <a:off x="1434145" y="1033230"/>
            <a:ext cx="6744436" cy="36933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rtlCol="0">
            <a:spAutoFit/>
          </a:bodyPr>
          <a:lstStyle/>
          <a:p>
            <a:pPr algn="ctr"/>
            <a:r>
              <a:rPr lang="en-GB" dirty="0"/>
              <a:t>Combination of both neutronic (1) and chemical (2) considerations</a:t>
            </a:r>
          </a:p>
        </p:txBody>
      </p:sp>
      <p:sp>
        <p:nvSpPr>
          <p:cNvPr id="25" name="ZoneTexte 24"/>
          <p:cNvSpPr txBox="1">
            <a:spLocks noChangeArrowheads="1"/>
          </p:cNvSpPr>
          <p:nvPr/>
        </p:nvSpPr>
        <p:spPr bwMode="auto">
          <a:xfrm>
            <a:off x="4806364" y="656255"/>
            <a:ext cx="28463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3" algn="ctr" eaLnBrk="1" hangingPunct="1"/>
            <a:r>
              <a:rPr lang="en-US" altLang="fr-FR" sz="1500" b="1" dirty="0"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Thorium /</a:t>
            </a:r>
            <a:r>
              <a:rPr lang="en-US" altLang="fr-FR" sz="1500" b="1" baseline="30000" dirty="0"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233</a:t>
            </a:r>
            <a:r>
              <a:rPr lang="en-US" altLang="fr-FR" sz="1500" b="1" dirty="0"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U Fuel Cycle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1512801" y="2207247"/>
            <a:ext cx="3334764" cy="2203919"/>
            <a:chOff x="340250" y="3388433"/>
            <a:chExt cx="3931293" cy="2776871"/>
          </a:xfrm>
        </p:grpSpPr>
        <p:pic>
          <p:nvPicPr>
            <p:cNvPr id="24" name="Image 23" descr="SpectraCl-F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250" y="3388433"/>
              <a:ext cx="3931293" cy="27768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 Box 20"/>
            <p:cNvSpPr txBox="1">
              <a:spLocks noChangeArrowheads="1"/>
            </p:cNvSpPr>
            <p:nvPr/>
          </p:nvSpPr>
          <p:spPr bwMode="auto">
            <a:xfrm>
              <a:off x="3157259" y="4097420"/>
              <a:ext cx="709035" cy="349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fr-FR" sz="1200" b="1" dirty="0">
                  <a:solidFill>
                    <a:srgbClr val="008000"/>
                  </a:solidFill>
                </a:rPr>
                <a:t>F[</a:t>
              </a:r>
              <a:r>
                <a:rPr lang="en-US" altLang="fr-FR" sz="1200" b="1" dirty="0" err="1">
                  <a:solidFill>
                    <a:srgbClr val="008000"/>
                  </a:solidFill>
                </a:rPr>
                <a:t>n,n</a:t>
              </a:r>
              <a:r>
                <a:rPr lang="en-US" altLang="fr-FR" sz="1200" b="1" dirty="0">
                  <a:solidFill>
                    <a:srgbClr val="008000"/>
                  </a:solidFill>
                </a:rPr>
                <a:t>’]</a:t>
              </a:r>
            </a:p>
          </p:txBody>
        </p:sp>
        <p:sp>
          <p:nvSpPr>
            <p:cNvPr id="29" name="Text Box 21"/>
            <p:cNvSpPr txBox="1">
              <a:spLocks noChangeArrowheads="1"/>
            </p:cNvSpPr>
            <p:nvPr/>
          </p:nvSpPr>
          <p:spPr bwMode="auto">
            <a:xfrm>
              <a:off x="2393833" y="4492707"/>
              <a:ext cx="773286" cy="349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fr-FR" sz="1200" b="1" dirty="0">
                  <a:solidFill>
                    <a:srgbClr val="660066"/>
                  </a:solidFill>
                </a:rPr>
                <a:t>Na[n,</a:t>
              </a:r>
              <a:r>
                <a:rPr lang="el-GR" altLang="fr-FR" sz="1200" b="1" dirty="0">
                  <a:solidFill>
                    <a:srgbClr val="660066"/>
                  </a:solidFill>
                </a:rPr>
                <a:t>γ</a:t>
              </a:r>
              <a:r>
                <a:rPr lang="en-US" altLang="fr-FR" sz="1200" b="1" dirty="0">
                  <a:solidFill>
                    <a:srgbClr val="660066"/>
                  </a:solidFill>
                </a:rPr>
                <a:t>]</a:t>
              </a:r>
            </a:p>
          </p:txBody>
        </p:sp>
      </p:grpSp>
      <p:pic>
        <p:nvPicPr>
          <p:cNvPr id="30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81837" y="4514260"/>
            <a:ext cx="3409794" cy="210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roix 18"/>
          <p:cNvSpPr>
            <a:spLocks noChangeArrowheads="1"/>
          </p:cNvSpPr>
          <p:nvPr/>
        </p:nvSpPr>
        <p:spPr bwMode="auto">
          <a:xfrm>
            <a:off x="3232608" y="4447893"/>
            <a:ext cx="333375" cy="368300"/>
          </a:xfrm>
          <a:prstGeom prst="plus">
            <a:avLst>
              <a:gd name="adj" fmla="val 36574"/>
            </a:avLst>
          </a:prstGeom>
          <a:solidFill>
            <a:srgbClr val="3366CC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63500" dir="8280003" rotWithShape="0">
              <a:srgbClr val="808080">
                <a:alpha val="56999"/>
              </a:srgb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GB" sz="240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754956"/>
              </p:ext>
            </p:extLst>
          </p:nvPr>
        </p:nvGraphicFramePr>
        <p:xfrm>
          <a:off x="5154246" y="2434094"/>
          <a:ext cx="5108917" cy="38557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1719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94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75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Parameter</a:t>
                      </a:r>
                      <a:endParaRPr lang="fr-FR" sz="14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Fluoride Salt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Chloride Salt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Thorium capture cross-section </a:t>
                      </a:r>
                      <a:r>
                        <a:rPr lang="en-GB" sz="1400" dirty="0" smtClean="0">
                          <a:effectLst/>
                        </a:rPr>
                        <a:t>in</a:t>
                      </a:r>
                      <a:r>
                        <a:rPr lang="en-GB" sz="1400" baseline="0" dirty="0" smtClean="0">
                          <a:effectLst/>
                        </a:rPr>
                        <a:t> core </a:t>
                      </a:r>
                      <a:r>
                        <a:rPr lang="en-GB" sz="1400" dirty="0" smtClean="0">
                          <a:effectLst/>
                        </a:rPr>
                        <a:t>(barn</a:t>
                      </a:r>
                      <a:r>
                        <a:rPr lang="en-GB" sz="1400" dirty="0">
                          <a:effectLst/>
                        </a:rPr>
                        <a:t>)</a:t>
                      </a:r>
                      <a:endParaRPr lang="fr-FR" sz="14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</a:rPr>
                        <a:t>0.61</a:t>
                      </a:r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0.315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Thorium amount in core (kg)</a:t>
                      </a:r>
                      <a:endParaRPr lang="fr-FR" sz="14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</a:rPr>
                        <a:t>42 340</a:t>
                      </a:r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47 160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Thorium capture rate in core (mole/day)</a:t>
                      </a:r>
                      <a:endParaRPr lang="fr-FR" sz="14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</a:rPr>
                        <a:t>11.03</a:t>
                      </a:r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8.48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Thorium capture cross-section in blanket (barn)</a:t>
                      </a:r>
                      <a:endParaRPr lang="fr-FR" sz="14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</a:rPr>
                        <a:t>0.91</a:t>
                      </a:r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0.48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Thorium amount in the blanket (kg)</a:t>
                      </a:r>
                      <a:endParaRPr lang="fr-FR" sz="14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</a:rPr>
                        <a:t>25 930</a:t>
                      </a:r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36 400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Thorium capture rate in the blanket (mole/day)</a:t>
                      </a:r>
                      <a:endParaRPr lang="fr-FR" sz="14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</a:rPr>
                        <a:t>1.37</a:t>
                      </a:r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2.86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aseline="30000">
                          <a:effectLst/>
                        </a:rPr>
                        <a:t>233</a:t>
                      </a:r>
                      <a:r>
                        <a:rPr lang="en-GB" sz="1400">
                          <a:effectLst/>
                        </a:rPr>
                        <a:t>U initial inventory (kg)</a:t>
                      </a:r>
                      <a:endParaRPr lang="fr-FR" sz="14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</a:rPr>
                        <a:t>5720</a:t>
                      </a:r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6867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Neutrons per fission </a:t>
                      </a:r>
                      <a:r>
                        <a:rPr lang="en-GB" sz="1400" dirty="0">
                          <a:effectLst/>
                          <a:sym typeface="Symbol"/>
                        </a:rPr>
                        <a:t></a:t>
                      </a:r>
                      <a:r>
                        <a:rPr lang="en-GB" sz="1400" dirty="0">
                          <a:effectLst/>
                        </a:rPr>
                        <a:t> in core</a:t>
                      </a:r>
                      <a:endParaRPr lang="fr-FR" sz="14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</a:rPr>
                        <a:t>2.50</a:t>
                      </a:r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2.51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aseline="30000" dirty="0">
                          <a:effectLst/>
                        </a:rPr>
                        <a:t>233</a:t>
                      </a:r>
                      <a:r>
                        <a:rPr lang="en-GB" sz="1400" dirty="0">
                          <a:effectLst/>
                        </a:rPr>
                        <a:t>U capture </a:t>
                      </a:r>
                      <a:r>
                        <a:rPr lang="en-GB" sz="1400" dirty="0" smtClean="0">
                          <a:effectLst/>
                        </a:rPr>
                        <a:t>cross-section </a:t>
                      </a:r>
                      <a:r>
                        <a:rPr lang="en-GB" sz="1400" dirty="0">
                          <a:effectLst/>
                        </a:rPr>
                        <a:t>in core (barn)</a:t>
                      </a:r>
                      <a:endParaRPr lang="fr-FR" sz="14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</a:rPr>
                        <a:t>0.495</a:t>
                      </a:r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0.273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aseline="30000" dirty="0">
                          <a:effectLst/>
                        </a:rPr>
                        <a:t>233</a:t>
                      </a:r>
                      <a:r>
                        <a:rPr lang="en-GB" sz="1400" dirty="0">
                          <a:effectLst/>
                        </a:rPr>
                        <a:t>U fission cross-section </a:t>
                      </a:r>
                      <a:r>
                        <a:rPr lang="en-GB" sz="1400" dirty="0" smtClean="0">
                          <a:effectLst/>
                        </a:rPr>
                        <a:t>in </a:t>
                      </a:r>
                      <a:r>
                        <a:rPr lang="en-GB" sz="1400" dirty="0">
                          <a:effectLst/>
                        </a:rPr>
                        <a:t>core (barn)</a:t>
                      </a:r>
                      <a:endParaRPr lang="fr-FR" sz="14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</a:rPr>
                        <a:t>4.17</a:t>
                      </a:r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2.76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Capture/fission ratio </a:t>
                      </a:r>
                      <a:r>
                        <a:rPr lang="en-GB" sz="1400">
                          <a:effectLst/>
                          <a:sym typeface="Symbol"/>
                        </a:rPr>
                        <a:t></a:t>
                      </a:r>
                      <a:r>
                        <a:rPr lang="en-GB" sz="1400">
                          <a:effectLst/>
                        </a:rPr>
                        <a:t> (spectrum-dependent)</a:t>
                      </a:r>
                      <a:endParaRPr lang="fr-FR" sz="14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</a:rPr>
                        <a:t>0.119</a:t>
                      </a:r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0.099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dirty="0">
                          <a:solidFill>
                            <a:srgbClr val="FFFF00"/>
                          </a:solidFill>
                          <a:effectLst/>
                        </a:rPr>
                        <a:t>Total breeding ratio</a:t>
                      </a:r>
                      <a:endParaRPr lang="fr-FR" sz="15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500" dirty="0">
                          <a:solidFill>
                            <a:srgbClr val="FFFF00"/>
                          </a:solidFill>
                          <a:effectLst/>
                        </a:rPr>
                        <a:t>1.126</a:t>
                      </a:r>
                      <a:endParaRPr lang="fr-FR" sz="15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500" dirty="0">
                          <a:solidFill>
                            <a:srgbClr val="FFFF00"/>
                          </a:solidFill>
                          <a:effectLst/>
                        </a:rPr>
                        <a:t>1.040</a:t>
                      </a:r>
                      <a:endParaRPr lang="fr-FR" sz="15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Rectangle à coins arrondis 3"/>
          <p:cNvSpPr/>
          <p:nvPr/>
        </p:nvSpPr>
        <p:spPr>
          <a:xfrm>
            <a:off x="8178581" y="2246844"/>
            <a:ext cx="1296144" cy="4154576"/>
          </a:xfrm>
          <a:prstGeom prst="roundRect">
            <a:avLst/>
          </a:prstGeom>
          <a:solidFill>
            <a:srgbClr val="008000">
              <a:alpha val="40000"/>
            </a:srgbClr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28656" y="6492875"/>
            <a:ext cx="2743200" cy="365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404040"/>
                </a:solidFill>
              </a:rPr>
              <a:t>3</a:t>
            </a:r>
            <a:endParaRPr 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48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5" grpId="0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415615" y="944636"/>
            <a:ext cx="8665620" cy="71173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6838" tIns="47625" rIns="96838" bIns="47625">
            <a:spAutoFit/>
          </a:bodyPr>
          <a:lstStyle>
            <a:lvl1pPr marL="361950" indent="-361950" defTabSz="966788">
              <a:spcBef>
                <a:spcPct val="0"/>
              </a:spcBef>
              <a:tabLst>
                <a:tab pos="188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966788">
              <a:spcBef>
                <a:spcPct val="0"/>
              </a:spcBef>
              <a:tabLst>
                <a:tab pos="188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966788">
              <a:spcBef>
                <a:spcPct val="0"/>
              </a:spcBef>
              <a:tabLst>
                <a:tab pos="188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966788">
              <a:spcBef>
                <a:spcPct val="0"/>
              </a:spcBef>
              <a:tabLst>
                <a:tab pos="188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966788">
              <a:spcBef>
                <a:spcPct val="0"/>
              </a:spcBef>
              <a:tabLst>
                <a:tab pos="188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966788" eaLnBrk="0" fontAlgn="base" hangingPunct="0">
              <a:spcBef>
                <a:spcPct val="0"/>
              </a:spcBef>
              <a:spcAft>
                <a:spcPct val="0"/>
              </a:spcAft>
              <a:tabLst>
                <a:tab pos="188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966788" eaLnBrk="0" fontAlgn="base" hangingPunct="0">
              <a:spcBef>
                <a:spcPct val="0"/>
              </a:spcBef>
              <a:spcAft>
                <a:spcPct val="0"/>
              </a:spcAft>
              <a:tabLst>
                <a:tab pos="188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966788" eaLnBrk="0" fontAlgn="base" hangingPunct="0">
              <a:spcBef>
                <a:spcPct val="0"/>
              </a:spcBef>
              <a:spcAft>
                <a:spcPct val="0"/>
              </a:spcAft>
              <a:tabLst>
                <a:tab pos="188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966788" eaLnBrk="0" fontAlgn="base" hangingPunct="0">
              <a:spcBef>
                <a:spcPct val="0"/>
              </a:spcBef>
              <a:spcAft>
                <a:spcPct val="0"/>
              </a:spcAft>
              <a:tabLst>
                <a:tab pos="188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ts val="0"/>
              </a:spcBef>
              <a:defRPr/>
            </a:pPr>
            <a:r>
              <a:rPr lang="en-US" altLang="fr-FR" sz="2000" b="1" dirty="0">
                <a:solidFill>
                  <a:srgbClr val="003399"/>
                </a:solidFill>
              </a:rPr>
              <a:t>SAMOFAR Project – Horizon2020</a:t>
            </a:r>
          </a:p>
          <a:p>
            <a:pPr algn="just">
              <a:spcBef>
                <a:spcPts val="0"/>
              </a:spcBef>
              <a:defRPr/>
            </a:pPr>
            <a:r>
              <a:rPr lang="en-US" altLang="fr-FR" sz="2000" b="1" dirty="0">
                <a:solidFill>
                  <a:srgbClr val="003399"/>
                </a:solidFill>
              </a:rPr>
              <a:t>Safety Assessment of a </a:t>
            </a:r>
            <a:r>
              <a:rPr lang="en-US" altLang="fr-FR" sz="2000" b="1" dirty="0" err="1">
                <a:solidFill>
                  <a:srgbClr val="003399"/>
                </a:solidFill>
              </a:rPr>
              <a:t>MOlten</a:t>
            </a:r>
            <a:r>
              <a:rPr lang="en-US" altLang="fr-FR" sz="2000" b="1" dirty="0">
                <a:solidFill>
                  <a:srgbClr val="003399"/>
                </a:solidFill>
              </a:rPr>
              <a:t> salt </a:t>
            </a:r>
            <a:r>
              <a:rPr lang="en-US" altLang="fr-FR" sz="2000" b="1" dirty="0" err="1">
                <a:solidFill>
                  <a:srgbClr val="003399"/>
                </a:solidFill>
              </a:rPr>
              <a:t>FAst</a:t>
            </a:r>
            <a:r>
              <a:rPr lang="en-US" altLang="fr-FR" sz="2000" b="1" dirty="0">
                <a:solidFill>
                  <a:srgbClr val="003399"/>
                </a:solidFill>
              </a:rPr>
              <a:t> Reactor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899" y="4545036"/>
            <a:ext cx="3240360" cy="1548563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25595" y="4220708"/>
            <a:ext cx="5531305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ts val="900"/>
              </a:spcAft>
            </a:pPr>
            <a:r>
              <a:rPr lang="en-US" altLang="fr-FR" sz="1400" b="1" u="sng" dirty="0">
                <a:solidFill>
                  <a:srgbClr val="003385"/>
                </a:solidFill>
                <a:cs typeface="Calibri" pitchFamily="34" charset="0"/>
              </a:rPr>
              <a:t>5 technical work-packages:</a:t>
            </a:r>
          </a:p>
          <a:p>
            <a:pPr fontAlgn="base">
              <a:spcBef>
                <a:spcPct val="0"/>
              </a:spcBef>
              <a:spcAft>
                <a:spcPts val="900"/>
              </a:spcAft>
            </a:pPr>
            <a:r>
              <a:rPr lang="en-US" altLang="fr-FR" sz="1400" b="1" dirty="0">
                <a:solidFill>
                  <a:srgbClr val="FF0000"/>
                </a:solidFill>
                <a:cs typeface="Calibri" pitchFamily="34" charset="0"/>
              </a:rPr>
              <a:t>WP1 Integral safety approach and system integration</a:t>
            </a:r>
            <a:endParaRPr lang="en-US" altLang="fr-FR" sz="1400" b="1" dirty="0">
              <a:solidFill>
                <a:srgbClr val="FF0000"/>
              </a:solidFill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900"/>
              </a:spcAft>
            </a:pPr>
            <a:r>
              <a:rPr lang="en-US" altLang="fr-FR" sz="1400" b="1" dirty="0">
                <a:cs typeface="Calibri" pitchFamily="34" charset="0"/>
              </a:rPr>
              <a:t>WP2 Physical and chemical properties required for safety analysis</a:t>
            </a:r>
            <a:endParaRPr lang="en-US" altLang="fr-FR" sz="1400" b="1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900"/>
              </a:spcAft>
            </a:pPr>
            <a:r>
              <a:rPr lang="en-US" altLang="fr-FR" sz="1400" b="1" dirty="0">
                <a:cs typeface="Calibri" pitchFamily="34" charset="0"/>
              </a:rPr>
              <a:t>WP3 Proof of concept of key safety features</a:t>
            </a:r>
          </a:p>
          <a:p>
            <a:pPr eaLnBrk="0" fontAlgn="base" hangingPunct="0">
              <a:spcBef>
                <a:spcPct val="0"/>
              </a:spcBef>
              <a:spcAft>
                <a:spcPts val="900"/>
              </a:spcAft>
            </a:pPr>
            <a:r>
              <a:rPr lang="en-US" altLang="fr-FR" sz="1400" b="1" dirty="0">
                <a:cs typeface="Calibri" pitchFamily="34" charset="0"/>
              </a:rPr>
              <a:t>WP4 Numerical assessment of accidents and transients </a:t>
            </a:r>
          </a:p>
          <a:p>
            <a:pPr eaLnBrk="0" fontAlgn="base" hangingPunct="0">
              <a:spcBef>
                <a:spcPct val="0"/>
              </a:spcBef>
              <a:spcAft>
                <a:spcPts val="900"/>
              </a:spcAft>
            </a:pPr>
            <a:r>
              <a:rPr lang="en-US" altLang="fr-FR" sz="1400" b="1" dirty="0">
                <a:cs typeface="Calibri" pitchFamily="34" charset="0"/>
              </a:rPr>
              <a:t>WP5 Safety evaluation of the chemical processes and plant</a:t>
            </a:r>
            <a:endParaRPr lang="en-US" altLang="fr-FR" sz="1400" b="1" dirty="0">
              <a:cs typeface="Arial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440275" y="2615335"/>
            <a:ext cx="9298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SAMOFAR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will deliver the experimental proof of the following </a:t>
            </a: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key safety features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freeze plug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and draining of the fuel salt</a:t>
            </a: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New materials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and new coatings to materials</a:t>
            </a: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Measurement of safety related data of the fuel salt</a:t>
            </a: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The dynamics of </a:t>
            </a: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natural circulation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of (internally heated) fuel salts</a:t>
            </a: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reductive extraction processes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to extract lanthanides and actinides from the fuel salt</a:t>
            </a: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415615" y="1642865"/>
            <a:ext cx="8852670" cy="95795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6838" tIns="47625" rIns="96838" bIns="47625">
            <a:spAutoFit/>
          </a:bodyPr>
          <a:lstStyle>
            <a:lvl1pPr marL="361950" indent="-361950" defTabSz="966788">
              <a:spcBef>
                <a:spcPct val="0"/>
              </a:spcBef>
              <a:tabLst>
                <a:tab pos="188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966788">
              <a:spcBef>
                <a:spcPct val="0"/>
              </a:spcBef>
              <a:tabLst>
                <a:tab pos="188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966788">
              <a:spcBef>
                <a:spcPct val="0"/>
              </a:spcBef>
              <a:tabLst>
                <a:tab pos="188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966788">
              <a:spcBef>
                <a:spcPct val="0"/>
              </a:spcBef>
              <a:tabLst>
                <a:tab pos="188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966788">
              <a:spcBef>
                <a:spcPct val="0"/>
              </a:spcBef>
              <a:tabLst>
                <a:tab pos="188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966788" eaLnBrk="0" fontAlgn="base" hangingPunct="0">
              <a:spcBef>
                <a:spcPct val="0"/>
              </a:spcBef>
              <a:spcAft>
                <a:spcPct val="0"/>
              </a:spcAft>
              <a:tabLst>
                <a:tab pos="188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966788" eaLnBrk="0" fontAlgn="base" hangingPunct="0">
              <a:spcBef>
                <a:spcPct val="0"/>
              </a:spcBef>
              <a:spcAft>
                <a:spcPct val="0"/>
              </a:spcAft>
              <a:tabLst>
                <a:tab pos="188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966788" eaLnBrk="0" fontAlgn="base" hangingPunct="0">
              <a:spcBef>
                <a:spcPct val="0"/>
              </a:spcBef>
              <a:spcAft>
                <a:spcPct val="0"/>
              </a:spcAft>
              <a:tabLst>
                <a:tab pos="188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966788" eaLnBrk="0" fontAlgn="base" hangingPunct="0">
              <a:spcBef>
                <a:spcPct val="0"/>
              </a:spcBef>
              <a:spcAft>
                <a:spcPct val="0"/>
              </a:spcAft>
              <a:tabLst>
                <a:tab pos="1889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hangingPunct="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700" dirty="0">
                <a:latin typeface="+mn-lt"/>
              </a:rPr>
              <a:t>4 years (2015-2019), 3,5 M€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700" dirty="0">
                <a:latin typeface="+mn-lt"/>
              </a:rPr>
              <a:t>Partners: TU-Delft (</a:t>
            </a:r>
            <a:r>
              <a:rPr lang="en-US" sz="1700" dirty="0" smtClean="0">
                <a:latin typeface="+mn-lt"/>
              </a:rPr>
              <a:t>leader Pr. </a:t>
            </a:r>
            <a:r>
              <a:rPr lang="en-US" sz="1700" dirty="0" err="1" smtClean="0">
                <a:latin typeface="+mn-lt"/>
              </a:rPr>
              <a:t>Kloosterman</a:t>
            </a:r>
            <a:r>
              <a:rPr lang="en-US" sz="1700" dirty="0" smtClean="0">
                <a:latin typeface="+mn-lt"/>
              </a:rPr>
              <a:t>), </a:t>
            </a:r>
            <a:r>
              <a:rPr lang="en-US" sz="1700" dirty="0">
                <a:latin typeface="+mn-lt"/>
              </a:rPr>
              <a:t>CNRS, JRC-ITU, CIRTEN (POLIMI, POLITO), IRSN, AREVA, CEA, EDF, KIT + PSI + CINVESTAV</a:t>
            </a:r>
          </a:p>
        </p:txBody>
      </p:sp>
      <p:sp>
        <p:nvSpPr>
          <p:cNvPr id="11" name="Titre 5"/>
          <p:cNvSpPr txBox="1">
            <a:spLocks/>
          </p:cNvSpPr>
          <p:nvPr/>
        </p:nvSpPr>
        <p:spPr bwMode="auto">
          <a:xfrm>
            <a:off x="1368268" y="224556"/>
            <a:ext cx="6695281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800" b="1" dirty="0">
                <a:solidFill>
                  <a:srgbClr val="003385"/>
                </a:solidFill>
                <a:cs typeface="Arial" pitchFamily="34" charset="0"/>
              </a:rPr>
              <a:t>Concept of Molten Salt Fast Reactor (MSFR)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119" y="2615306"/>
            <a:ext cx="1117101" cy="931224"/>
          </a:xfrm>
          <a:prstGeom prst="rect">
            <a:avLst/>
          </a:prstGeom>
        </p:spPr>
      </p:pic>
      <p:sp>
        <p:nvSpPr>
          <p:cNvPr id="13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dirty="0" smtClean="0"/>
              <a:t>30</a:t>
            </a:r>
            <a:endParaRPr lang="fr-BE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90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"/>
          <p:cNvSpPr txBox="1">
            <a:spLocks noChangeArrowheads="1"/>
          </p:cNvSpPr>
          <p:nvPr/>
        </p:nvSpPr>
        <p:spPr bwMode="auto">
          <a:xfrm>
            <a:off x="1533284" y="1779491"/>
            <a:ext cx="73771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fr-FR" sz="2000" dirty="0"/>
              <a:t>Huge energy reserve concentrated in the fuel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fr-FR" sz="2000" dirty="0"/>
              <a:t>Accumulation of radioactive elements (dangerous + produce heat)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fr-FR" sz="2000" dirty="0"/>
              <a:t>Large release of energy even after the reactor shutdown</a:t>
            </a:r>
          </a:p>
        </p:txBody>
      </p:sp>
      <p:sp>
        <p:nvSpPr>
          <p:cNvPr id="6" name="ZoneTexte 2"/>
          <p:cNvSpPr txBox="1">
            <a:spLocks noChangeArrowheads="1"/>
          </p:cNvSpPr>
          <p:nvPr/>
        </p:nvSpPr>
        <p:spPr bwMode="auto">
          <a:xfrm>
            <a:off x="1101484" y="1322291"/>
            <a:ext cx="38798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fr-FR" sz="2200">
                <a:solidFill>
                  <a:srgbClr val="0070C0"/>
                </a:solidFill>
              </a:rPr>
              <a:t>Specificities of a nuclear reactor:</a:t>
            </a:r>
          </a:p>
        </p:txBody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1390409" y="4181695"/>
            <a:ext cx="820737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fr-FR" sz="2000" dirty="0" smtClean="0"/>
              <a:t>Control </a:t>
            </a:r>
            <a:r>
              <a:rPr lang="en-US" altLang="fr-FR" sz="2000" dirty="0"/>
              <a:t>of the chain reaction at any time = drive the </a:t>
            </a:r>
            <a:r>
              <a:rPr lang="en-US" altLang="fr-FR" sz="2000" dirty="0" smtClean="0"/>
              <a:t>reactor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fr-FR" sz="2000" dirty="0"/>
              <a:t>Heat evacuation even after the chain reaction stops (residual heat management)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fr-FR" sz="2000" dirty="0" smtClean="0"/>
              <a:t>Confinement </a:t>
            </a:r>
            <a:r>
              <a:rPr lang="en-US" altLang="fr-FR" sz="2000" dirty="0"/>
              <a:t>of the radioactive elements (</a:t>
            </a:r>
            <a:r>
              <a:rPr lang="en-US" altLang="fr-FR" sz="2000" dirty="0">
                <a:sym typeface="Symbol" panose="05050102010706020507" pitchFamily="18" charset="2"/>
              </a:rPr>
              <a:t>= 3 barriers in LWRs</a:t>
            </a:r>
            <a:r>
              <a:rPr lang="en-US" altLang="fr-FR" sz="2000" dirty="0" smtClean="0">
                <a:sym typeface="Symbol" panose="05050102010706020507" pitchFamily="18" charset="2"/>
              </a:rPr>
              <a:t>)</a:t>
            </a:r>
            <a:endParaRPr lang="en-US" altLang="fr-FR" sz="2000" dirty="0"/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1101484" y="3648295"/>
            <a:ext cx="795794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fr-FR" sz="2200" dirty="0">
                <a:solidFill>
                  <a:srgbClr val="0070C0"/>
                </a:solidFill>
              </a:rPr>
              <a:t>Bases of the nuclear safety = control the </a:t>
            </a:r>
            <a:r>
              <a:rPr lang="en-US" altLang="fr-FR" sz="2200" dirty="0" smtClean="0">
                <a:solidFill>
                  <a:srgbClr val="0070C0"/>
                </a:solidFill>
              </a:rPr>
              <a:t>reactor – 3 safety functions:</a:t>
            </a:r>
            <a:endParaRPr lang="en-US" altLang="fr-FR" sz="2200" dirty="0">
              <a:solidFill>
                <a:srgbClr val="0070C0"/>
              </a:solidFill>
            </a:endParaRPr>
          </a:p>
        </p:txBody>
      </p:sp>
      <p:sp>
        <p:nvSpPr>
          <p:cNvPr id="9" name="Titre 5"/>
          <p:cNvSpPr txBox="1">
            <a:spLocks/>
          </p:cNvSpPr>
          <p:nvPr/>
        </p:nvSpPr>
        <p:spPr bwMode="auto">
          <a:xfrm>
            <a:off x="826401" y="426147"/>
            <a:ext cx="6428762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800" b="1" dirty="0" smtClean="0">
                <a:solidFill>
                  <a:srgbClr val="003385"/>
                </a:solidFill>
                <a:cs typeface="Arial" pitchFamily="34" charset="0"/>
              </a:rPr>
              <a:t>Nuclear safety: fundamentals</a:t>
            </a:r>
            <a:endParaRPr lang="en-US" sz="2800" b="1" dirty="0">
              <a:solidFill>
                <a:srgbClr val="003385"/>
              </a:solidFill>
              <a:cs typeface="Arial" pitchFamily="34" charset="0"/>
            </a:endParaRPr>
          </a:p>
        </p:txBody>
      </p:sp>
      <p:sp>
        <p:nvSpPr>
          <p:cNvPr id="10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31</a:t>
            </a:r>
            <a:endParaRPr lang="fr-BE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35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5"/>
          <p:cNvSpPr txBox="1">
            <a:spLocks/>
          </p:cNvSpPr>
          <p:nvPr/>
        </p:nvSpPr>
        <p:spPr bwMode="auto">
          <a:xfrm>
            <a:off x="579294" y="169043"/>
            <a:ext cx="7631385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fr-FR" sz="2800" b="1">
                <a:solidFill>
                  <a:srgbClr val="003399"/>
                </a:solidFill>
              </a:rPr>
              <a:t>Design aspects impacting the MSFR safety analysis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1677845" y="2680345"/>
            <a:ext cx="8424863" cy="29511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82563" indent="-18256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731838" indent="-28575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731838" indent="-28575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fr-FR" sz="2100" dirty="0">
                <a:solidFill>
                  <a:srgbClr val="003399"/>
                </a:solidFill>
              </a:rPr>
              <a:t>No control rods in the core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fr-FR" sz="1700" dirty="0"/>
              <a:t>Reactivity is controlled by the heat transfer rate in the HX + fuel salt feedback coefficients, continuous fissile loading, and by the geometry of the fuel salt mass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fr-FR" sz="1700" dirty="0"/>
              <a:t>No requirement for controlling the neutron flux shape (no DNB, uniform fuel irradiation, etc.)</a:t>
            </a:r>
          </a:p>
          <a:p>
            <a:pPr lvl="2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altLang="fr-FR" sz="2100" dirty="0"/>
          </a:p>
          <a:p>
            <a:pPr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fr-FR" sz="2100" dirty="0">
                <a:solidFill>
                  <a:srgbClr val="003399"/>
                </a:solidFill>
              </a:rPr>
              <a:t>Fuel salt draining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fr-FR" sz="1700" dirty="0"/>
              <a:t>Cold shutdown is obtained by draining the molten salt from the fuel circuit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fr-FR" sz="1700" dirty="0"/>
              <a:t>Changing the fuel geometry allows for adequate shutdown margin and cooling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fr-FR" sz="1700" dirty="0"/>
              <a:t>Fuel draining can be done passively or by operator action in 2 dedicated systems (normal operation </a:t>
            </a:r>
            <a:r>
              <a:rPr lang="en-US" altLang="fr-FR" sz="1700" dirty="0" smtClean="0"/>
              <a:t>storage system and </a:t>
            </a:r>
            <a:r>
              <a:rPr lang="en-US" altLang="fr-FR" sz="1700" dirty="0"/>
              <a:t>emergency draining </a:t>
            </a:r>
            <a:r>
              <a:rPr lang="en-US" altLang="fr-FR" sz="1700" dirty="0" smtClean="0"/>
              <a:t>system)</a:t>
            </a:r>
            <a:endParaRPr lang="en-US" altLang="fr-FR" sz="1700" dirty="0"/>
          </a:p>
        </p:txBody>
      </p:sp>
      <p:sp>
        <p:nvSpPr>
          <p:cNvPr id="2" name="Espace réservé du contenu 2"/>
          <p:cNvSpPr txBox="1">
            <a:spLocks/>
          </p:cNvSpPr>
          <p:nvPr/>
        </p:nvSpPr>
        <p:spPr>
          <a:xfrm>
            <a:off x="1677845" y="879549"/>
            <a:ext cx="6049367" cy="1728788"/>
          </a:xfrm>
          <a:prstGeom prst="rect">
            <a:avLst/>
          </a:prstGeom>
        </p:spPr>
        <p:txBody>
          <a:bodyPr>
            <a:normAutofit/>
          </a:bodyPr>
          <a:lstStyle>
            <a:lvl1pPr marL="182563" indent="-18256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731838" indent="-28575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731838" indent="-28575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fr-FR" sz="2300" dirty="0">
                <a:solidFill>
                  <a:srgbClr val="003399"/>
                </a:solidFill>
              </a:rPr>
              <a:t>Liquid fuel</a:t>
            </a:r>
          </a:p>
          <a:p>
            <a:pPr lvl="3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fr-FR" sz="1700" dirty="0"/>
              <a:t>Molten fuel salt acts as reactor fuel and coolant</a:t>
            </a:r>
          </a:p>
          <a:p>
            <a:pPr lvl="3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fr-FR" sz="1700" dirty="0"/>
              <a:t>Relative uniform fuel irradiation</a:t>
            </a:r>
          </a:p>
          <a:p>
            <a:pPr lvl="3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fr-FR" sz="1700" dirty="0"/>
              <a:t>A significant part of the fissile inventory is outside the core</a:t>
            </a:r>
          </a:p>
          <a:p>
            <a:pPr lvl="3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fr-FR" sz="1700" dirty="0"/>
              <a:t>Fuel reprocessing and loading during reactor operation</a:t>
            </a:r>
            <a:endParaRPr lang="en-US" altLang="fr-FR" sz="2100" dirty="0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7733313" y="1179984"/>
            <a:ext cx="3313956" cy="785832"/>
          </a:xfrm>
          <a:prstGeom prst="wedgeRoundRectCallout">
            <a:avLst>
              <a:gd name="adj1" fmla="val -50195"/>
              <a:gd name="adj2" fmla="val 43403"/>
              <a:gd name="adj3" fmla="val 16667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fr-FR" sz="1600" dirty="0"/>
              <a:t>PhD theses of </a:t>
            </a:r>
            <a:r>
              <a:rPr lang="en-GB" altLang="fr-FR" sz="1600" dirty="0" err="1"/>
              <a:t>Mariya</a:t>
            </a:r>
            <a:r>
              <a:rPr lang="en-GB" altLang="fr-FR" sz="1600" dirty="0"/>
              <a:t> Brovchenko and Delphine </a:t>
            </a:r>
            <a:r>
              <a:rPr lang="en-GB" altLang="fr-FR" sz="1600" dirty="0" err="1"/>
              <a:t>Gérardin</a:t>
            </a:r>
            <a:endParaRPr lang="en-GB" altLang="fr-FR" sz="1600" dirty="0"/>
          </a:p>
        </p:txBody>
      </p:sp>
      <p:sp>
        <p:nvSpPr>
          <p:cNvPr id="3" name="Rectangle 2"/>
          <p:cNvSpPr/>
          <p:nvPr/>
        </p:nvSpPr>
        <p:spPr>
          <a:xfrm>
            <a:off x="1534525" y="5775523"/>
            <a:ext cx="8928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M. </a:t>
            </a:r>
            <a:r>
              <a:rPr lang="fr-FR" sz="1400" dirty="0" err="1"/>
              <a:t>Brovchenko</a:t>
            </a:r>
            <a:r>
              <a:rPr lang="fr-FR" sz="1400" dirty="0"/>
              <a:t>, D. </a:t>
            </a:r>
            <a:r>
              <a:rPr lang="fr-FR" sz="1400" dirty="0" err="1"/>
              <a:t>Heuer</a:t>
            </a:r>
            <a:r>
              <a:rPr lang="fr-FR" sz="1400" dirty="0"/>
              <a:t>, E. Merle-</a:t>
            </a:r>
            <a:r>
              <a:rPr lang="fr-FR" sz="1400" dirty="0" err="1"/>
              <a:t>Lucotte</a:t>
            </a:r>
            <a:r>
              <a:rPr lang="fr-FR" sz="1400" dirty="0"/>
              <a:t>, M. </a:t>
            </a:r>
            <a:r>
              <a:rPr lang="fr-FR" sz="1400" dirty="0" err="1"/>
              <a:t>Allibert</a:t>
            </a:r>
            <a:r>
              <a:rPr lang="fr-FR" sz="1400" dirty="0"/>
              <a:t>, V. </a:t>
            </a:r>
            <a:r>
              <a:rPr lang="fr-FR" sz="1400" dirty="0" err="1"/>
              <a:t>Ghetta</a:t>
            </a:r>
            <a:r>
              <a:rPr lang="fr-FR" sz="1400" dirty="0"/>
              <a:t>, A. Laureau, P. </a:t>
            </a:r>
            <a:r>
              <a:rPr lang="fr-FR" sz="1400" dirty="0" err="1"/>
              <a:t>Rubiolo</a:t>
            </a:r>
            <a:r>
              <a:rPr lang="fr-FR" sz="1400" dirty="0"/>
              <a:t>, </a:t>
            </a:r>
            <a:r>
              <a:rPr lang="fr-FR" sz="1400" i="1" dirty="0"/>
              <a:t>“Design-</a:t>
            </a:r>
            <a:r>
              <a:rPr lang="fr-FR" sz="1400" i="1" dirty="0" err="1"/>
              <a:t>related</a:t>
            </a:r>
            <a:r>
              <a:rPr lang="fr-FR" sz="1400" i="1" dirty="0"/>
              <a:t> </a:t>
            </a:r>
            <a:r>
              <a:rPr lang="fr-FR" sz="1400" i="1" dirty="0" err="1"/>
              <a:t>Studies</a:t>
            </a:r>
            <a:r>
              <a:rPr lang="fr-FR" sz="1400" i="1" dirty="0"/>
              <a:t> for the </a:t>
            </a:r>
            <a:r>
              <a:rPr lang="fr-FR" sz="1400" i="1" dirty="0" err="1"/>
              <a:t>Preliminary</a:t>
            </a:r>
            <a:r>
              <a:rPr lang="fr-FR" sz="1400" i="1" dirty="0"/>
              <a:t> </a:t>
            </a:r>
            <a:r>
              <a:rPr lang="fr-FR" sz="1400" i="1" dirty="0" err="1"/>
              <a:t>Safety</a:t>
            </a:r>
            <a:r>
              <a:rPr lang="fr-FR" sz="1400" i="1" dirty="0"/>
              <a:t> </a:t>
            </a:r>
            <a:r>
              <a:rPr lang="fr-FR" sz="1400" i="1" dirty="0" err="1"/>
              <a:t>Assessment</a:t>
            </a:r>
            <a:r>
              <a:rPr lang="fr-FR" sz="1400" i="1" dirty="0"/>
              <a:t> of the </a:t>
            </a:r>
            <a:r>
              <a:rPr lang="fr-FR" sz="1400" i="1" dirty="0" err="1"/>
              <a:t>Molten</a:t>
            </a:r>
            <a:r>
              <a:rPr lang="fr-FR" sz="1400" i="1" dirty="0"/>
              <a:t> Salt </a:t>
            </a:r>
            <a:r>
              <a:rPr lang="fr-FR" sz="1400" i="1" dirty="0" err="1"/>
              <a:t>Fast</a:t>
            </a:r>
            <a:r>
              <a:rPr lang="fr-FR" sz="1400" i="1" dirty="0"/>
              <a:t> </a:t>
            </a:r>
            <a:r>
              <a:rPr lang="fr-FR" sz="1400" i="1" dirty="0" err="1"/>
              <a:t>Reactor</a:t>
            </a:r>
            <a:r>
              <a:rPr lang="fr-FR" sz="1400" i="1" dirty="0"/>
              <a:t>”, </a:t>
            </a:r>
            <a:r>
              <a:rPr lang="fr-FR" sz="1400" dirty="0" err="1"/>
              <a:t>Nuclear</a:t>
            </a:r>
            <a:r>
              <a:rPr lang="fr-FR" sz="1400" dirty="0"/>
              <a:t> Science and Engineering,</a:t>
            </a:r>
            <a:r>
              <a:rPr lang="fr-FR" sz="1400" b="1" dirty="0"/>
              <a:t>175</a:t>
            </a:r>
            <a:r>
              <a:rPr lang="fr-FR" sz="1400" dirty="0"/>
              <a:t>, 329–339 (2013)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2352241" y="2247658"/>
            <a:ext cx="6887138" cy="2189796"/>
            <a:chOff x="899592" y="2348880"/>
            <a:chExt cx="6887138" cy="2189796"/>
          </a:xfrm>
        </p:grpSpPr>
        <p:sp>
          <p:nvSpPr>
            <p:cNvPr id="8" name="Arrondir un rectangle avec un coin diagonal 7"/>
            <p:cNvSpPr/>
            <p:nvPr/>
          </p:nvSpPr>
          <p:spPr>
            <a:xfrm>
              <a:off x="899592" y="2348880"/>
              <a:ext cx="6887138" cy="2189796"/>
            </a:xfrm>
            <a:prstGeom prst="round2DiagRect">
              <a:avLst/>
            </a:prstGeom>
            <a:gradFill flip="none" rotWithShape="1">
              <a:gsLst>
                <a:gs pos="0">
                  <a:srgbClr val="FFC000"/>
                </a:gs>
                <a:gs pos="55000">
                  <a:srgbClr val="FFFF66"/>
                </a:gs>
                <a:gs pos="100000">
                  <a:srgbClr val="FF6600"/>
                </a:gs>
              </a:gsLst>
              <a:lin ang="16200000" scaled="1"/>
              <a:tileRect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Espace réservé du contenu 2"/>
            <p:cNvSpPr txBox="1">
              <a:spLocks/>
            </p:cNvSpPr>
            <p:nvPr/>
          </p:nvSpPr>
          <p:spPr bwMode="auto">
            <a:xfrm>
              <a:off x="1067715" y="2564904"/>
              <a:ext cx="6538995" cy="1770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85750" lvl="1" indent="-285750" eaLnBrk="0" hangingPunct="0">
                <a:spcAft>
                  <a:spcPts val="1200"/>
                </a:spcAft>
                <a:buClr>
                  <a:schemeClr val="tx1"/>
                </a:buClr>
                <a:buSzPct val="120000"/>
                <a:buFont typeface="Wingdings" panose="05000000000000000000" pitchFamily="2" charset="2"/>
                <a:buChar char="v"/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Design definition (core and draining system at least)</a:t>
              </a:r>
            </a:p>
            <a:p>
              <a:pPr marL="285750" lvl="1" indent="-285750" eaLnBrk="0" hangingPunct="0">
                <a:spcAft>
                  <a:spcPts val="1200"/>
                </a:spcAft>
                <a:buClr>
                  <a:schemeClr val="tx1"/>
                </a:buClr>
                <a:buSzPct val="120000"/>
                <a:buFont typeface="Wingdings" panose="05000000000000000000" pitchFamily="2" charset="2"/>
                <a:buChar char="v"/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Definition of the normal operation procedures</a:t>
              </a:r>
            </a:p>
            <a:p>
              <a:pPr marL="285750" lvl="1" indent="-285750" eaLnBrk="0" hangingPunct="0">
                <a:spcAft>
                  <a:spcPts val="1200"/>
                </a:spcAft>
                <a:buClr>
                  <a:schemeClr val="tx1"/>
                </a:buClr>
                <a:buSzPct val="120000"/>
                <a:buFont typeface="Wingdings" panose="05000000000000000000" pitchFamily="2" charset="2"/>
                <a:buChar char="v"/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Safety evaluation: accident initiators? Accident scenarios? </a:t>
              </a:r>
            </a:p>
            <a:p>
              <a:pPr marL="285750" lvl="1" indent="-285750" eaLnBrk="0" hangingPunct="0">
                <a:spcAft>
                  <a:spcPts val="1200"/>
                </a:spcAft>
                <a:buClr>
                  <a:schemeClr val="tx1"/>
                </a:buClr>
                <a:buSzPct val="120000"/>
                <a:buFont typeface="Wingdings" panose="05000000000000000000" pitchFamily="2" charset="2"/>
                <a:buChar char="v"/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Safety approach: severe accident? Barriers? Reactivity control?</a:t>
              </a:r>
            </a:p>
          </p:txBody>
        </p:sp>
      </p:grpSp>
      <p:sp>
        <p:nvSpPr>
          <p:cNvPr id="11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32</a:t>
            </a:r>
            <a:endParaRPr lang="fr-BE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45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5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907565"/>
              </p:ext>
            </p:extLst>
          </p:nvPr>
        </p:nvGraphicFramePr>
        <p:xfrm>
          <a:off x="1215015" y="1261136"/>
          <a:ext cx="8747000" cy="4863616"/>
        </p:xfrm>
        <a:graphic>
          <a:graphicData uri="http://schemas.openxmlformats.org/drawingml/2006/table">
            <a:tbl>
              <a:tblPr/>
              <a:tblGrid>
                <a:gridCol w="8367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220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763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Del. n°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Deliverable title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Lead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benef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Delivery date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D1.1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Description of initial reference design and identification of safety aspects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CNRS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Month 6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D1.2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Identifying safety related physico-chemical and material data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JRC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Month 6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49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D1.3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Development of a power plant simulator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CNRS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Month 24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65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D1.4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Safety issues of normal operation conditions, including start, shut-down and load-following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CIRTEN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Month 30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0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D1.5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Development on an integral safety assessment methodology for MSR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IRSN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Month 36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65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D1.6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Identification of risks and phenomena involved, identification of accident initiators and accident scenarios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CIRTEN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Month 36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49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D1.7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Improved Integral power plant design (reactor core and chemical plant) to maximize safety and proposal for safety demonstrator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CNRS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Month 48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292" y="1261136"/>
            <a:ext cx="872188" cy="727063"/>
          </a:xfrm>
          <a:prstGeom prst="rect">
            <a:avLst/>
          </a:prstGeom>
        </p:spPr>
      </p:pic>
      <p:sp>
        <p:nvSpPr>
          <p:cNvPr id="6" name="Titre 5"/>
          <p:cNvSpPr txBox="1">
            <a:spLocks/>
          </p:cNvSpPr>
          <p:nvPr/>
        </p:nvSpPr>
        <p:spPr bwMode="auto">
          <a:xfrm>
            <a:off x="1105032" y="171873"/>
            <a:ext cx="6208628" cy="797214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 fontScale="92500" lnSpcReduction="2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800" b="1" dirty="0">
                <a:solidFill>
                  <a:srgbClr val="003385"/>
                </a:solidFill>
                <a:cs typeface="Arial" pitchFamily="34" charset="0"/>
              </a:rPr>
              <a:t>Concept of MSFR: </a:t>
            </a:r>
            <a:r>
              <a:rPr lang="en-US" sz="2800" b="1" dirty="0" smtClean="0">
                <a:solidFill>
                  <a:srgbClr val="003385"/>
                </a:solidFill>
                <a:cs typeface="Arial" pitchFamily="34" charset="0"/>
              </a:rPr>
              <a:t>SAMOFAR WP1 ”Integral </a:t>
            </a:r>
            <a:r>
              <a:rPr lang="en-US" sz="2800" b="1" dirty="0">
                <a:solidFill>
                  <a:srgbClr val="003385"/>
                </a:solidFill>
                <a:cs typeface="Arial" pitchFamily="34" charset="0"/>
              </a:rPr>
              <a:t>safety approach and system </a:t>
            </a:r>
            <a:r>
              <a:rPr lang="en-US" sz="2800" b="1" dirty="0" smtClean="0">
                <a:solidFill>
                  <a:srgbClr val="003385"/>
                </a:solidFill>
                <a:cs typeface="Arial" pitchFamily="34" charset="0"/>
              </a:rPr>
              <a:t>integration”</a:t>
            </a:r>
            <a:endParaRPr lang="en-US" sz="2800" b="1" dirty="0">
              <a:solidFill>
                <a:srgbClr val="003385"/>
              </a:solidFill>
              <a:cs typeface="Arial" pitchFamily="34" charset="0"/>
            </a:endParaRPr>
          </a:p>
        </p:txBody>
      </p:sp>
      <p:sp>
        <p:nvSpPr>
          <p:cNvPr id="7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33</a:t>
            </a:r>
            <a:endParaRPr lang="fr-BE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85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9432" y="4414927"/>
            <a:ext cx="2483768" cy="209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3"/>
          <p:cNvSpPr txBox="1">
            <a:spLocks/>
          </p:cNvSpPr>
          <p:nvPr/>
        </p:nvSpPr>
        <p:spPr>
          <a:xfrm>
            <a:off x="1255142" y="648071"/>
            <a:ext cx="7236032" cy="1656184"/>
          </a:xfrm>
          <a:prstGeom prst="rect">
            <a:avLst/>
          </a:prstGeom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858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0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20000"/>
            </a:pPr>
            <a:r>
              <a:rPr lang="en-US" altLang="fr-FR" b="1" dirty="0">
                <a:solidFill>
                  <a:srgbClr val="003399"/>
                </a:solidFill>
                <a:ea typeface="MS PGothic" pitchFamily="34" charset="-128"/>
              </a:rPr>
              <a:t>LOLF accident (Loss of Liquid Fuel)  </a:t>
            </a:r>
            <a:r>
              <a:rPr lang="en-US" altLang="fr-FR" dirty="0">
                <a:solidFill>
                  <a:srgbClr val="595959"/>
                </a:solidFill>
                <a:ea typeface="MS PGothic" pitchFamily="34" charset="-128"/>
              </a:rPr>
              <a:t>→ no tools available for quantitative analysis but qualitatively:</a:t>
            </a:r>
          </a:p>
          <a:p>
            <a:pPr lvl="2" eaLnBrk="0" hangingPunct="0">
              <a:spcAft>
                <a:spcPts val="200"/>
              </a:spcAft>
              <a:buClr>
                <a:schemeClr val="tx1"/>
              </a:buClr>
              <a:buSzPct val="120000"/>
              <a:buFont typeface="Arial" pitchFamily="34" charset="0"/>
              <a:buChar char="•"/>
            </a:pPr>
            <a:r>
              <a:rPr lang="en-US" altLang="fr-FR" dirty="0">
                <a:solidFill>
                  <a:srgbClr val="595959"/>
                </a:solidFill>
                <a:ea typeface="MS PGothic" pitchFamily="34" charset="-128"/>
              </a:rPr>
              <a:t>Fuel circuit: complex structure, multiple connections </a:t>
            </a:r>
          </a:p>
          <a:p>
            <a:pPr lvl="2" eaLnBrk="0" hangingPunct="0">
              <a:spcAft>
                <a:spcPts val="200"/>
              </a:spcAft>
              <a:buClr>
                <a:schemeClr val="tx1"/>
              </a:buClr>
              <a:buSzPct val="120000"/>
              <a:buFont typeface="Arial" pitchFamily="34" charset="0"/>
              <a:buChar char="•"/>
            </a:pPr>
            <a:r>
              <a:rPr lang="en-US" altLang="fr-FR" dirty="0">
                <a:solidFill>
                  <a:srgbClr val="595959"/>
                </a:solidFill>
                <a:ea typeface="MS PGothic" pitchFamily="34" charset="-128"/>
              </a:rPr>
              <a:t>Potential leakage: collectors connected to draining tank</a:t>
            </a:r>
          </a:p>
          <a:p>
            <a:pPr marL="228600" lvl="1" algn="ctr" eaLnBrk="0" hangingPunct="0">
              <a:spcAft>
                <a:spcPts val="200"/>
              </a:spcAft>
              <a:buClr>
                <a:schemeClr val="tx1"/>
              </a:buClr>
              <a:buSzPct val="120000"/>
            </a:pPr>
            <a:r>
              <a:rPr lang="en-US" altLang="fr-FR" b="1" dirty="0">
                <a:solidFill>
                  <a:srgbClr val="FF0000"/>
                </a:solidFill>
                <a:ea typeface="MS PGothic" pitchFamily="34" charset="-128"/>
              </a:rPr>
              <a:t>→ Proposition of an ‘Integrated MSFR design’ to suppress pipes/leaks</a:t>
            </a:r>
          </a:p>
        </p:txBody>
      </p:sp>
      <p:sp>
        <p:nvSpPr>
          <p:cNvPr id="4" name="Titre 5"/>
          <p:cNvSpPr txBox="1">
            <a:spLocks/>
          </p:cNvSpPr>
          <p:nvPr/>
        </p:nvSpPr>
        <p:spPr bwMode="auto">
          <a:xfrm>
            <a:off x="1255142" y="0"/>
            <a:ext cx="6768306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fr-FR" sz="2400" b="1" dirty="0">
                <a:solidFill>
                  <a:srgbClr val="003399"/>
                </a:solidFill>
              </a:rPr>
              <a:t>Design aspects impacting the MSFR safety analysis</a:t>
            </a:r>
          </a:p>
        </p:txBody>
      </p:sp>
      <p:pic>
        <p:nvPicPr>
          <p:cNvPr id="10" name="Image 9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696" y="2304255"/>
            <a:ext cx="7010950" cy="3888432"/>
          </a:xfrm>
          <a:prstGeom prst="rect">
            <a:avLst/>
          </a:prstGeom>
        </p:spPr>
      </p:pic>
      <p:sp>
        <p:nvSpPr>
          <p:cNvPr id="2" name="Croix 1"/>
          <p:cNvSpPr/>
          <p:nvPr/>
        </p:nvSpPr>
        <p:spPr>
          <a:xfrm rot="18957098">
            <a:off x="7774968" y="4159114"/>
            <a:ext cx="2610904" cy="2610904"/>
          </a:xfrm>
          <a:prstGeom prst="plus">
            <a:avLst>
              <a:gd name="adj" fmla="val 47953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courbée vers la droite 10"/>
          <p:cNvSpPr/>
          <p:nvPr/>
        </p:nvSpPr>
        <p:spPr bwMode="auto">
          <a:xfrm rot="19658054" flipH="1" flipV="1">
            <a:off x="8772315" y="2919296"/>
            <a:ext cx="616211" cy="1229183"/>
          </a:xfrm>
          <a:prstGeom prst="curved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en-US" sz="1600" dirty="0">
              <a:latin typeface="Comic Sans MS" pitchFamily="66" charset="0"/>
            </a:endParaRPr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983" y="1377401"/>
            <a:ext cx="1117101" cy="931224"/>
          </a:xfrm>
          <a:prstGeom prst="rect">
            <a:avLst/>
          </a:prstGeom>
        </p:spPr>
      </p:pic>
      <p:sp>
        <p:nvSpPr>
          <p:cNvPr id="14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34</a:t>
            </a:r>
            <a:endParaRPr lang="fr-BE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3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 txBox="1">
            <a:spLocks/>
          </p:cNvSpPr>
          <p:nvPr/>
        </p:nvSpPr>
        <p:spPr bwMode="auto">
          <a:xfrm>
            <a:off x="1235351" y="61031"/>
            <a:ext cx="6696744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 fontScale="925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800" b="1" dirty="0">
                <a:solidFill>
                  <a:srgbClr val="003385"/>
                </a:solidFill>
                <a:cs typeface="Arial" pitchFamily="34" charset="0"/>
              </a:rPr>
              <a:t>Concept of MSFR: Emergency Draining System</a:t>
            </a:r>
          </a:p>
        </p:txBody>
      </p:sp>
      <p:sp>
        <p:nvSpPr>
          <p:cNvPr id="10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35</a:t>
            </a:r>
            <a:endParaRPr lang="fr-BE" sz="1600" dirty="0">
              <a:solidFill>
                <a:srgbClr val="00009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84360" y="5842736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S Mincho" panose="02020609040205080304" pitchFamily="49" charset="-128"/>
              </a:rPr>
              <a:t>@ M.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MS Mincho" panose="02020609040205080304" pitchFamily="49" charset="-128"/>
              </a:rPr>
              <a:t>Allibert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984476" y="4249592"/>
            <a:ext cx="5773614" cy="176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Functions to be ensured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in the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EDS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  <a:p>
            <a:pPr marL="800100" lvl="1" indent="-2286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The system must be subcritical in all circumstances</a:t>
            </a:r>
            <a:endParaRPr lang="en-US" sz="1600" dirty="0"/>
          </a:p>
          <a:p>
            <a:pPr marL="800100" lvl="1" indent="-2286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The system must be able to evacuate the residual power over a long time period</a:t>
            </a:r>
            <a:endParaRPr lang="en-US" sz="1600" dirty="0"/>
          </a:p>
          <a:p>
            <a:pPr marL="800100" lvl="1" indent="-2286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The system must be leak-proof</a:t>
            </a:r>
          </a:p>
          <a:p>
            <a:endParaRPr lang="fr-FR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5797791" y="2357139"/>
            <a:ext cx="5026841" cy="171496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3"/>
              </a:buClr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EDS sub-systems</a:t>
            </a:r>
          </a:p>
          <a:p>
            <a:pPr lvl="1">
              <a:buClr>
                <a:schemeClr val="accent2"/>
              </a:buClr>
            </a:pPr>
            <a:r>
              <a:rPr lang="en-US" dirty="0" smtClean="0"/>
              <a:t>Opening devices at the bottom of the core</a:t>
            </a:r>
          </a:p>
          <a:p>
            <a:pPr lvl="2">
              <a:buClr>
                <a:schemeClr val="tx2"/>
              </a:buClr>
            </a:pPr>
            <a:r>
              <a:rPr lang="en-US" dirty="0" smtClean="0"/>
              <a:t>Active systems</a:t>
            </a:r>
          </a:p>
          <a:p>
            <a:pPr lvl="2">
              <a:buClr>
                <a:schemeClr val="tx2"/>
              </a:buClr>
            </a:pPr>
            <a:r>
              <a:rPr lang="en-US" dirty="0" smtClean="0"/>
              <a:t>Passive systems activated by an excessive fuel temperature </a:t>
            </a:r>
          </a:p>
          <a:p>
            <a:pPr lvl="1">
              <a:buClr>
                <a:schemeClr val="accent2"/>
              </a:buClr>
            </a:pPr>
            <a:r>
              <a:rPr lang="en-US" dirty="0" smtClean="0"/>
              <a:t>Transfer system (collector + draining shaft)</a:t>
            </a:r>
          </a:p>
          <a:p>
            <a:pPr lvl="1">
              <a:buClr>
                <a:schemeClr val="accent2"/>
              </a:buClr>
            </a:pPr>
            <a:r>
              <a:rPr lang="en-US" dirty="0" smtClean="0"/>
              <a:t>Emergency Draining Tank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103626" y="1858533"/>
            <a:ext cx="5923136" cy="4048810"/>
            <a:chOff x="-48774" y="2408203"/>
            <a:chExt cx="5923136" cy="4048810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210" y="2408203"/>
              <a:ext cx="3330936" cy="4048810"/>
            </a:xfrm>
            <a:prstGeom prst="rect">
              <a:avLst/>
            </a:prstGeom>
          </p:spPr>
        </p:pic>
        <p:cxnSp>
          <p:nvCxnSpPr>
            <p:cNvPr id="15" name="Connecteur droit avec flèche 14"/>
            <p:cNvCxnSpPr/>
            <p:nvPr/>
          </p:nvCxnSpPr>
          <p:spPr>
            <a:xfrm flipH="1">
              <a:off x="4450937" y="3764290"/>
              <a:ext cx="248103" cy="0"/>
            </a:xfrm>
            <a:prstGeom prst="straightConnector1">
              <a:avLst/>
            </a:prstGeom>
            <a:ln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4699040" y="3610401"/>
              <a:ext cx="931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2">
                      <a:lumMod val="50000"/>
                    </a:schemeClr>
                  </a:solidFill>
                </a:rPr>
                <a:t>Collector</a:t>
              </a:r>
              <a:endParaRPr lang="en-US" sz="14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cxnSp>
          <p:nvCxnSpPr>
            <p:cNvPr id="17" name="Connecteur droit avec flèche 16"/>
            <p:cNvCxnSpPr/>
            <p:nvPr/>
          </p:nvCxnSpPr>
          <p:spPr>
            <a:xfrm flipH="1">
              <a:off x="3173468" y="4369405"/>
              <a:ext cx="1525572" cy="0"/>
            </a:xfrm>
            <a:prstGeom prst="straightConnector1">
              <a:avLst/>
            </a:prstGeom>
            <a:ln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4699040" y="4183931"/>
              <a:ext cx="11753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2">
                      <a:lumMod val="50000"/>
                    </a:schemeClr>
                  </a:solidFill>
                </a:rPr>
                <a:t>Draining shaft</a:t>
              </a:r>
              <a:endParaRPr lang="en-US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cxnSp>
          <p:nvCxnSpPr>
            <p:cNvPr id="19" name="Connecteur droit avec flèche 18"/>
            <p:cNvCxnSpPr/>
            <p:nvPr/>
          </p:nvCxnSpPr>
          <p:spPr>
            <a:xfrm flipH="1">
              <a:off x="4119245" y="5445170"/>
              <a:ext cx="579795" cy="0"/>
            </a:xfrm>
            <a:prstGeom prst="straightConnector1">
              <a:avLst/>
            </a:prstGeom>
            <a:ln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4699040" y="5133116"/>
              <a:ext cx="11753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2">
                      <a:lumMod val="50000"/>
                    </a:schemeClr>
                  </a:solidFill>
                </a:rPr>
                <a:t>Draining Tank</a:t>
              </a:r>
              <a:endParaRPr lang="en-US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cxnSp>
          <p:nvCxnSpPr>
            <p:cNvPr id="21" name="Connecteur droit avec flèche 20"/>
            <p:cNvCxnSpPr>
              <a:stCxn id="22" idx="3"/>
            </p:cNvCxnSpPr>
            <p:nvPr/>
          </p:nvCxnSpPr>
          <p:spPr>
            <a:xfrm flipV="1">
              <a:off x="1503142" y="4094912"/>
              <a:ext cx="1049841" cy="1"/>
            </a:xfrm>
            <a:prstGeom prst="straightConnector1">
              <a:avLst/>
            </a:prstGeom>
            <a:ln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-48774" y="3941024"/>
              <a:ext cx="15519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2">
                      <a:lumMod val="50000"/>
                    </a:schemeClr>
                  </a:solidFill>
                </a:rPr>
                <a:t>Opening devices</a:t>
              </a:r>
              <a:endParaRPr lang="en-US" sz="14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1154323" y="752324"/>
            <a:ext cx="85339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EDS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roles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Contain the </a:t>
            </a:r>
            <a:r>
              <a:rPr lang="en-US" sz="1600" dirty="0"/>
              <a:t>fuel in case of leak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Drain the fuel in case of severe anomaly in the core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Reversible: recover the fuel salt to re-start the reactor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>
            <a:off x="6785416" y="4621462"/>
            <a:ext cx="4972674" cy="25736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Accolade fermante 24"/>
          <p:cNvSpPr/>
          <p:nvPr/>
        </p:nvSpPr>
        <p:spPr>
          <a:xfrm>
            <a:off x="10649410" y="2674156"/>
            <a:ext cx="165253" cy="75347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10960666" y="2674156"/>
            <a:ext cx="1057619" cy="760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Redundant and reliable systems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0435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5"/>
          <p:cNvSpPr txBox="1">
            <a:spLocks/>
          </p:cNvSpPr>
          <p:nvPr/>
        </p:nvSpPr>
        <p:spPr bwMode="auto">
          <a:xfrm>
            <a:off x="1235351" y="61031"/>
            <a:ext cx="6696744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 fontScale="925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800" b="1" dirty="0">
                <a:solidFill>
                  <a:srgbClr val="003385"/>
                </a:solidFill>
                <a:cs typeface="Arial" pitchFamily="34" charset="0"/>
              </a:rPr>
              <a:t>Concept of MSFR: Emergency Draining System</a:t>
            </a:r>
          </a:p>
        </p:txBody>
      </p:sp>
      <p:sp>
        <p:nvSpPr>
          <p:cNvPr id="4" name="Rectangle 3"/>
          <p:cNvSpPr/>
          <p:nvPr/>
        </p:nvSpPr>
        <p:spPr>
          <a:xfrm>
            <a:off x="981706" y="1751715"/>
            <a:ext cx="3817838" cy="3275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602677" y="2359614"/>
            <a:ext cx="7494059" cy="30533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3"/>
              </a:buClr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Draining tank geometry</a:t>
            </a:r>
          </a:p>
          <a:p>
            <a:pPr lvl="1"/>
            <a:r>
              <a:rPr lang="en-US" sz="2000" dirty="0" smtClean="0"/>
              <a:t>Hexagonal tank </a:t>
            </a:r>
          </a:p>
          <a:p>
            <a:pPr lvl="1"/>
            <a:r>
              <a:rPr lang="en-US" sz="2000" dirty="0" smtClean="0"/>
              <a:t>Contains hexagonal cooling rods</a:t>
            </a:r>
          </a:p>
          <a:p>
            <a:pPr lvl="2"/>
            <a:r>
              <a:rPr lang="en-US" b="1" dirty="0" smtClean="0">
                <a:solidFill>
                  <a:srgbClr val="0070C0"/>
                </a:solidFill>
              </a:rPr>
              <a:t>Cooling fluid</a:t>
            </a:r>
            <a:endParaRPr lang="en-US" b="1" dirty="0" smtClean="0">
              <a:solidFill>
                <a:srgbClr val="00B0F0"/>
              </a:solidFill>
            </a:endParaRPr>
          </a:p>
          <a:p>
            <a:pPr lvl="2"/>
            <a:r>
              <a:rPr lang="en-US" b="1" dirty="0">
                <a:solidFill>
                  <a:srgbClr val="FFC000"/>
                </a:solidFill>
              </a:rPr>
              <a:t>I</a:t>
            </a:r>
            <a:r>
              <a:rPr lang="en-US" b="1" dirty="0" smtClean="0">
                <a:solidFill>
                  <a:srgbClr val="FFC000"/>
                </a:solidFill>
              </a:rPr>
              <a:t>nert salt</a:t>
            </a:r>
          </a:p>
          <a:p>
            <a:pPr lvl="3"/>
            <a:r>
              <a:rPr lang="en-US" dirty="0" smtClean="0"/>
              <a:t>Fusible material: store heat as latent fusion heat</a:t>
            </a:r>
          </a:p>
          <a:p>
            <a:pPr lvl="3"/>
            <a:r>
              <a:rPr lang="en-US" dirty="0" smtClean="0"/>
              <a:t>Reduce the power to be evacuated by the cooling system</a:t>
            </a:r>
          </a:p>
          <a:p>
            <a:pPr lvl="3"/>
            <a:r>
              <a:rPr lang="en-US" dirty="0" smtClean="0"/>
              <a:t>Increase the system’s thermal inertia: maintain the fuel at liquid state as long as possible </a:t>
            </a:r>
          </a:p>
          <a:p>
            <a:pPr lvl="2"/>
            <a:r>
              <a:rPr lang="en-US" b="1" dirty="0" smtClean="0"/>
              <a:t>Metallic walls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Fuel salt </a:t>
            </a:r>
            <a:r>
              <a:rPr lang="en-US" sz="2000" dirty="0" smtClean="0"/>
              <a:t>stored between cooling rods</a:t>
            </a:r>
            <a:endParaRPr lang="en-US" sz="1600" dirty="0" smtClean="0"/>
          </a:p>
          <a:p>
            <a:pPr lvl="1"/>
            <a:endParaRPr lang="en-US" sz="1800" dirty="0" smtClean="0"/>
          </a:p>
          <a:p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993" y="1228907"/>
            <a:ext cx="3113245" cy="269315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055" y="4231445"/>
            <a:ext cx="1541609" cy="153607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269905" y="4538078"/>
            <a:ext cx="1069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Cooling fluid</a:t>
            </a:r>
            <a:endParaRPr lang="en-US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10242278" y="5282991"/>
            <a:ext cx="8021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C000"/>
                </a:solidFill>
              </a:rPr>
              <a:t>Inert salt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10242278" y="4882621"/>
            <a:ext cx="7748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Fuel salt</a:t>
            </a:r>
            <a:endParaRPr lang="en-US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0242278" y="4127876"/>
            <a:ext cx="1111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Metallic walls</a:t>
            </a:r>
            <a:endParaRPr lang="en-US" sz="1200" b="1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H="1" flipV="1">
            <a:off x="9882142" y="4252520"/>
            <a:ext cx="360136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9688178" y="4678900"/>
            <a:ext cx="581727" cy="1278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9882142" y="4999483"/>
            <a:ext cx="360136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9998841" y="5412914"/>
            <a:ext cx="243437" cy="127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706771" y="811695"/>
            <a:ext cx="6202589" cy="128167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3"/>
              </a:buClr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EDS sub-systems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Opening devices at the bottom of the core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Transfer system (collector + draining shaft)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Emergency Draining Tank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567" y="742487"/>
            <a:ext cx="1923154" cy="2337626"/>
          </a:xfrm>
          <a:prstGeom prst="rect">
            <a:avLst/>
          </a:prstGeom>
        </p:spPr>
      </p:pic>
      <p:cxnSp>
        <p:nvCxnSpPr>
          <p:cNvPr id="18" name="Connecteur droit avec flèche 17"/>
          <p:cNvCxnSpPr/>
          <p:nvPr/>
        </p:nvCxnSpPr>
        <p:spPr>
          <a:xfrm flipH="1">
            <a:off x="6773576" y="2284292"/>
            <a:ext cx="266097" cy="611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7267934" y="2044752"/>
            <a:ext cx="816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accent2">
                    <a:lumMod val="50000"/>
                  </a:schemeClr>
                </a:solidFill>
              </a:rPr>
              <a:t>Draining Tank</a:t>
            </a:r>
            <a:endParaRPr 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9630394" y="3711106"/>
            <a:ext cx="7951" cy="52033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>
            <a:off x="7122203" y="2252501"/>
            <a:ext cx="266097" cy="6114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7986306" y="2241862"/>
            <a:ext cx="365760" cy="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36</a:t>
            </a:r>
            <a:endParaRPr lang="fr-BE" sz="1600" dirty="0">
              <a:solidFill>
                <a:srgbClr val="000099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989839" y="3694356"/>
            <a:ext cx="1216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S Mincho" panose="02020609040205080304" pitchFamily="49" charset="-128"/>
              </a:rPr>
              <a:t>@ D.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MS Mincho" panose="02020609040205080304" pitchFamily="49" charset="-128"/>
              </a:rPr>
              <a:t>Gérardin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58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1"/>
          <p:cNvSpPr txBox="1">
            <a:spLocks/>
          </p:cNvSpPr>
          <p:nvPr/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0" latinLnBrk="0" hangingPunct="0">
              <a:defRPr sz="1600" b="1" kern="12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dirty="0" smtClean="0"/>
              <a:t>37</a:t>
            </a: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85" y="1695927"/>
            <a:ext cx="6144336" cy="3800731"/>
          </a:xfrm>
          <a:prstGeom prst="rect">
            <a:avLst/>
          </a:prstGeo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0" y="1701241"/>
            <a:ext cx="3477721" cy="34341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Euphemia" panose="020B0503040102020104" pitchFamily="34" charset="0"/>
              </a:rPr>
              <a:t>Fixed parameter</a:t>
            </a:r>
          </a:p>
          <a:p>
            <a:pPr lvl="1">
              <a:buClr>
                <a:schemeClr val="accent2"/>
              </a:buClr>
            </a:pPr>
            <a:r>
              <a:rPr lang="en-US" sz="1600" dirty="0" smtClean="0">
                <a:latin typeface="Euphemia" panose="020B0503040102020104" pitchFamily="34" charset="0"/>
              </a:rPr>
              <a:t>Wall thickness: 3 cm</a:t>
            </a:r>
          </a:p>
          <a:p>
            <a:pPr lvl="1">
              <a:buClr>
                <a:schemeClr val="accent2"/>
              </a:buClr>
            </a:pPr>
            <a:r>
              <a:rPr lang="en-US" sz="1600" dirty="0" smtClean="0">
                <a:latin typeface="Euphemia" panose="020B0503040102020104" pitchFamily="34" charset="0"/>
              </a:rPr>
              <a:t>Number of cooling rods</a:t>
            </a:r>
          </a:p>
          <a:p>
            <a:pPr>
              <a:lnSpc>
                <a:spcPct val="110000"/>
              </a:lnSpc>
              <a:buClr>
                <a:schemeClr val="accent3"/>
              </a:buClr>
            </a:pP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Euphemia" panose="020B0503040102020104" pitchFamily="34" charset="0"/>
              </a:rPr>
              <a:t>Configuration studied</a:t>
            </a:r>
          </a:p>
          <a:p>
            <a:pPr lvl="1">
              <a:buClr>
                <a:schemeClr val="accent2"/>
              </a:buClr>
            </a:pPr>
            <a:r>
              <a:rPr lang="en-US" sz="1600" dirty="0" smtClean="0">
                <a:latin typeface="Euphemia" panose="020B0503040102020104" pitchFamily="34" charset="0"/>
              </a:rPr>
              <a:t>Fuel salt layer thicknesses (</a:t>
            </a:r>
            <a:r>
              <a:rPr lang="en-US" sz="1600" b="1" dirty="0" smtClean="0">
                <a:solidFill>
                  <a:srgbClr val="002060"/>
                </a:solidFill>
                <a:latin typeface="Euphemia" panose="020B0503040102020104" pitchFamily="34" charset="0"/>
              </a:rPr>
              <a:t>5cm, </a:t>
            </a:r>
            <a:r>
              <a:rPr lang="en-US" sz="1600" b="1" dirty="0" smtClean="0">
                <a:solidFill>
                  <a:srgbClr val="FF0000"/>
                </a:solidFill>
                <a:latin typeface="Euphemia" panose="020B0503040102020104" pitchFamily="34" charset="0"/>
              </a:rPr>
              <a:t>7cm, </a:t>
            </a:r>
            <a:r>
              <a:rPr lang="en-US" sz="1600" b="1" dirty="0" smtClean="0">
                <a:solidFill>
                  <a:srgbClr val="006600"/>
                </a:solidFill>
                <a:latin typeface="Euphemia" panose="020B0503040102020104" pitchFamily="34" charset="0"/>
              </a:rPr>
              <a:t>10 cm, </a:t>
            </a:r>
            <a:r>
              <a:rPr lang="en-US" sz="1600" b="1" dirty="0" smtClean="0">
                <a:solidFill>
                  <a:srgbClr val="FFC000"/>
                </a:solidFill>
                <a:latin typeface="Euphemia" panose="020B0503040102020104" pitchFamily="34" charset="0"/>
              </a:rPr>
              <a:t>15 cm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Euphemia" panose="020B0503040102020104" pitchFamily="34" charset="0"/>
              </a:rPr>
              <a:t>)</a:t>
            </a:r>
          </a:p>
          <a:p>
            <a:pPr lvl="1">
              <a:buClr>
                <a:schemeClr val="accent2"/>
              </a:buClr>
            </a:pPr>
            <a:r>
              <a:rPr lang="en-US" sz="1600" dirty="0" smtClean="0">
                <a:latin typeface="Euphemia" panose="020B0503040102020104" pitchFamily="34" charset="0"/>
              </a:rPr>
              <a:t>Inert salt layer thicknesses (5cm     , 7cm     ,     10 cm     ,  15 cm     )</a:t>
            </a:r>
          </a:p>
          <a:p>
            <a:pPr>
              <a:lnSpc>
                <a:spcPct val="120000"/>
              </a:lnSpc>
              <a:buClr>
                <a:schemeClr val="accent3"/>
              </a:buClr>
            </a:pP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Euphemia" panose="020B0503040102020104" pitchFamily="34" charset="0"/>
              </a:rPr>
              <a:t>Variable parameter</a:t>
            </a:r>
          </a:p>
          <a:p>
            <a:pPr lvl="1">
              <a:buClr>
                <a:schemeClr val="accent2"/>
              </a:buClr>
            </a:pPr>
            <a:r>
              <a:rPr lang="en-US" sz="1800" dirty="0" smtClean="0">
                <a:latin typeface="Euphemia" panose="020B0503040102020104" pitchFamily="34" charset="0"/>
              </a:rPr>
              <a:t>Hexagon side length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528173" y="1070127"/>
            <a:ext cx="2270031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All configurations ensure sub-criticality with a sufficient margin</a:t>
            </a:r>
            <a:endParaRPr lang="en-US" sz="1600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1292158" y="3918210"/>
            <a:ext cx="360000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2348304" y="3899160"/>
            <a:ext cx="3600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1426154" y="4126415"/>
            <a:ext cx="528208" cy="30896"/>
          </a:xfrm>
          <a:prstGeom prst="line">
            <a:avLst/>
          </a:prstGeom>
          <a:ln w="28575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2633862" y="4145465"/>
            <a:ext cx="3600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514" y="4126415"/>
            <a:ext cx="1989297" cy="1982158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>
          <a:xfrm>
            <a:off x="10529944" y="5644286"/>
            <a:ext cx="243076" cy="41234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 flipV="1">
            <a:off x="6935266" y="5410813"/>
            <a:ext cx="3594678" cy="48194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498929" y="2657514"/>
            <a:ext cx="1216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S Mincho" panose="02020609040205080304" pitchFamily="49" charset="-128"/>
              </a:rPr>
              <a:t>@ D.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MS Mincho" panose="02020609040205080304" pitchFamily="49" charset="-128"/>
              </a:rPr>
              <a:t>Gérardin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itre 5"/>
          <p:cNvSpPr txBox="1">
            <a:spLocks/>
          </p:cNvSpPr>
          <p:nvPr/>
        </p:nvSpPr>
        <p:spPr bwMode="auto">
          <a:xfrm>
            <a:off x="1235351" y="61031"/>
            <a:ext cx="6696744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 fontScale="925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800" b="1" dirty="0">
                <a:solidFill>
                  <a:srgbClr val="003385"/>
                </a:solidFill>
                <a:cs typeface="Arial" pitchFamily="34" charset="0"/>
              </a:rPr>
              <a:t>Concept of MSFR: Emergency Draining System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8623" y="935544"/>
            <a:ext cx="43451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u="sng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Criticality study in the draining tank</a:t>
            </a:r>
            <a:endParaRPr lang="fr-FR" sz="2200" dirty="0"/>
          </a:p>
        </p:txBody>
      </p:sp>
      <p:sp>
        <p:nvSpPr>
          <p:cNvPr id="19" name="Rectangle 18"/>
          <p:cNvSpPr/>
          <p:nvPr/>
        </p:nvSpPr>
        <p:spPr>
          <a:xfrm>
            <a:off x="326146" y="5758866"/>
            <a:ext cx="7605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D. Gérardin, M. </a:t>
            </a:r>
            <a:r>
              <a:rPr lang="fr-FR" sz="1400" dirty="0" err="1"/>
              <a:t>Allibert</a:t>
            </a:r>
            <a:r>
              <a:rPr lang="fr-FR" sz="1400" dirty="0"/>
              <a:t>, D. Heuer, A. Laureau, E. </a:t>
            </a:r>
            <a:r>
              <a:rPr lang="fr-FR" sz="1400" dirty="0" smtClean="0"/>
              <a:t>Merle-</a:t>
            </a:r>
            <a:r>
              <a:rPr lang="fr-FR" sz="1400" dirty="0" err="1" smtClean="0"/>
              <a:t>Lucotte</a:t>
            </a:r>
            <a:r>
              <a:rPr lang="fr-FR" sz="1400" dirty="0" smtClean="0"/>
              <a:t>, C</a:t>
            </a:r>
            <a:r>
              <a:rPr lang="fr-FR" sz="1400" dirty="0"/>
              <a:t>. </a:t>
            </a:r>
            <a:r>
              <a:rPr lang="fr-FR" sz="1400" dirty="0" err="1"/>
              <a:t>Seuvre</a:t>
            </a:r>
            <a:r>
              <a:rPr lang="fr-FR" sz="1400" dirty="0"/>
              <a:t>, "</a:t>
            </a:r>
            <a:r>
              <a:rPr lang="fr-FR" sz="1400" i="1" dirty="0"/>
              <a:t>Design Evolutions of the </a:t>
            </a:r>
            <a:r>
              <a:rPr lang="fr-FR" sz="1400" i="1" dirty="0" err="1"/>
              <a:t>Molten</a:t>
            </a:r>
            <a:r>
              <a:rPr lang="fr-FR" sz="1400" i="1" dirty="0"/>
              <a:t> Salt </a:t>
            </a:r>
            <a:r>
              <a:rPr lang="fr-FR" sz="1400" i="1" dirty="0" err="1"/>
              <a:t>Fast</a:t>
            </a:r>
            <a:r>
              <a:rPr lang="fr-FR" sz="1400" i="1" dirty="0"/>
              <a:t> </a:t>
            </a:r>
            <a:r>
              <a:rPr lang="fr-FR" sz="1400" i="1" dirty="0" err="1"/>
              <a:t>Reactor</a:t>
            </a:r>
            <a:r>
              <a:rPr lang="fr-FR" sz="1400" dirty="0"/>
              <a:t>", FR17 International Conference, </a:t>
            </a:r>
            <a:r>
              <a:rPr lang="fr-FR" sz="1400" dirty="0" err="1" smtClean="0"/>
              <a:t>Yekaterinburg</a:t>
            </a:r>
            <a:r>
              <a:rPr lang="fr-FR" sz="1400" dirty="0">
                <a:solidFill>
                  <a:srgbClr val="006600"/>
                </a:solidFill>
              </a:rPr>
              <a:t>,</a:t>
            </a:r>
            <a:r>
              <a:rPr lang="fr-FR" sz="1400" dirty="0"/>
              <a:t> </a:t>
            </a:r>
            <a:r>
              <a:rPr lang="fr-FR" sz="1400" dirty="0" err="1" smtClean="0"/>
              <a:t>Russia</a:t>
            </a:r>
            <a:r>
              <a:rPr lang="fr-FR" sz="1400" dirty="0" smtClean="0"/>
              <a:t> </a:t>
            </a:r>
            <a:r>
              <a:rPr lang="fr-FR" sz="1400" dirty="0" err="1" smtClean="0"/>
              <a:t>Federation</a:t>
            </a:r>
            <a:r>
              <a:rPr lang="fr-FR" sz="1400" dirty="0" smtClean="0"/>
              <a:t>, </a:t>
            </a:r>
            <a:r>
              <a:rPr lang="fr-FR" sz="1400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85626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5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445758"/>
              </p:ext>
            </p:extLst>
          </p:nvPr>
        </p:nvGraphicFramePr>
        <p:xfrm>
          <a:off x="1201157" y="1302697"/>
          <a:ext cx="8747000" cy="4863616"/>
        </p:xfrm>
        <a:graphic>
          <a:graphicData uri="http://schemas.openxmlformats.org/drawingml/2006/table">
            <a:tbl>
              <a:tblPr/>
              <a:tblGrid>
                <a:gridCol w="8367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220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763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Del. n°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Deliverable title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Lead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benef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Delivery date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D1.1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Description of initial reference design and identification of safety aspects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CNRS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Month 6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D1.2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Identifying safety related physico-chemical and material data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JRC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Month 6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49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D1.3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Development of a power plant simulator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CNRS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Month 24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65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D1.4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Safety issues of normal operation conditions, including start, shut-down and load-following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CIRTEN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Month 30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0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D1.5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Development on an integral safety assessment methodology for MSR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IRSN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Month 36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65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D1.6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Identification of risks and phenomena involved, identification of accident initiators and accident scenarios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CIRTEN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Month 36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49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D1.7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Improved Integral power plant design (reactor core and chemical plant) to maximize safety and proposal for safety demonstrator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CNRS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Month 48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434" y="1302697"/>
            <a:ext cx="872188" cy="727063"/>
          </a:xfrm>
          <a:prstGeom prst="rect">
            <a:avLst/>
          </a:prstGeom>
        </p:spPr>
      </p:pic>
      <p:sp>
        <p:nvSpPr>
          <p:cNvPr id="6" name="Titre 5"/>
          <p:cNvSpPr txBox="1">
            <a:spLocks/>
          </p:cNvSpPr>
          <p:nvPr/>
        </p:nvSpPr>
        <p:spPr bwMode="auto">
          <a:xfrm>
            <a:off x="1091174" y="213434"/>
            <a:ext cx="6208628" cy="797214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 fontScale="92500" lnSpcReduction="2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800" b="1" dirty="0">
                <a:solidFill>
                  <a:srgbClr val="003385"/>
                </a:solidFill>
                <a:cs typeface="Arial" pitchFamily="34" charset="0"/>
              </a:rPr>
              <a:t>Concept of MSFR: </a:t>
            </a:r>
            <a:r>
              <a:rPr lang="en-US" sz="2800" b="1" dirty="0" smtClean="0">
                <a:solidFill>
                  <a:srgbClr val="003385"/>
                </a:solidFill>
                <a:cs typeface="Arial" pitchFamily="34" charset="0"/>
              </a:rPr>
              <a:t>SAMOFAR WP1 ”Integral </a:t>
            </a:r>
            <a:r>
              <a:rPr lang="en-US" sz="2800" b="1" dirty="0">
                <a:solidFill>
                  <a:srgbClr val="003385"/>
                </a:solidFill>
                <a:cs typeface="Arial" pitchFamily="34" charset="0"/>
              </a:rPr>
              <a:t>safety approach and system </a:t>
            </a:r>
            <a:r>
              <a:rPr lang="en-US" sz="2800" b="1" dirty="0" smtClean="0">
                <a:solidFill>
                  <a:srgbClr val="003385"/>
                </a:solidFill>
                <a:cs typeface="Arial" pitchFamily="34" charset="0"/>
              </a:rPr>
              <a:t>integration”</a:t>
            </a:r>
            <a:endParaRPr lang="en-US" sz="2800" b="1" dirty="0">
              <a:solidFill>
                <a:srgbClr val="003385"/>
              </a:solidFill>
              <a:cs typeface="Arial" pitchFamily="34" charset="0"/>
            </a:endParaRPr>
          </a:p>
        </p:txBody>
      </p:sp>
      <p:sp>
        <p:nvSpPr>
          <p:cNvPr id="7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38</a:t>
            </a:r>
            <a:endParaRPr lang="fr-BE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7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60457" y="1869204"/>
            <a:ext cx="10693343" cy="309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ts val="600"/>
              </a:spcAft>
            </a:pPr>
            <a:r>
              <a:rPr lang="en-US" altLang="fr-FR" sz="1500" dirty="0">
                <a:latin typeface="Calibri" panose="020F0502020204030204" pitchFamily="34" charset="0"/>
              </a:rPr>
              <a:t>Idea = accomplish load following without using control rods, by varying the power extracted from the core while keeping the structure materials temperature as constant as possible</a:t>
            </a:r>
          </a:p>
          <a:p>
            <a:pPr algn="just" fontAlgn="base">
              <a:spcBef>
                <a:spcPct val="0"/>
              </a:spcBef>
              <a:spcAft>
                <a:spcPts val="600"/>
              </a:spcAft>
            </a:pPr>
            <a:r>
              <a:rPr lang="en-US" altLang="fr-FR" sz="1500" dirty="0">
                <a:latin typeface="Calibri" panose="020F0502020204030204" pitchFamily="34" charset="0"/>
              </a:rPr>
              <a:t>For this, several levers available, among which:</a:t>
            </a:r>
            <a:endParaRPr lang="fr-FR" altLang="fr-FR" sz="1500" dirty="0">
              <a:latin typeface="Calibri" panose="020F0502020204030204" pitchFamily="34" charset="0"/>
            </a:endParaRPr>
          </a:p>
          <a:p>
            <a:pPr algn="just" fontAlgn="base"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en-US" altLang="fr-FR" sz="1500" dirty="0">
                <a:latin typeface="Calibri" panose="020F0502020204030204" pitchFamily="34" charset="0"/>
              </a:rPr>
              <a:t>The fuel salt circulation speed which can be adjusted by controlling the power of the pumps in each sector </a:t>
            </a:r>
          </a:p>
          <a:p>
            <a:pPr algn="just" fontAlgn="base"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en-US" altLang="fr-FR" sz="1500" dirty="0">
                <a:latin typeface="Calibri" panose="020F0502020204030204" pitchFamily="34" charset="0"/>
              </a:rPr>
              <a:t>The intermediate fluid circulation speed which can be adjusted by controlling the power of the intermediate circuit pumps </a:t>
            </a:r>
            <a:endParaRPr lang="fr-FR" altLang="fr-FR" sz="1500" dirty="0">
              <a:latin typeface="Calibri" panose="020F0502020204030204" pitchFamily="34" charset="0"/>
            </a:endParaRPr>
          </a:p>
          <a:p>
            <a:pPr algn="just" fontAlgn="base"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en-US" altLang="fr-FR" sz="1500" dirty="0">
                <a:latin typeface="Calibri" panose="020F0502020204030204" pitchFamily="34" charset="0"/>
              </a:rPr>
              <a:t>The temperature of the intermediate fluid in the intermediate exchangers. This temperature can be controlled by means of a double bypass. With this procedure, the temperature of the intermediate fluid at the conversion exchanger inlet can be kept constant while its temperature is increased in a controlled manner at the inlet of the intermediate exchangers.</a:t>
            </a:r>
          </a:p>
          <a:p>
            <a:pPr algn="just" fontAlgn="base"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en-US" altLang="fr-FR" sz="15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necessary the temperature in the core may also be adjusted by varying the proportion of bubbles injected in the core. The injection of bubbles reduces the salt density and, as a consequence, reduces the mean temperature of the fuel salt. Typically, a 3% proportion of bubbles lowers the fuel salt temperature by 100°C. </a:t>
            </a:r>
            <a:endParaRPr lang="en-US" altLang="fr-FR" sz="15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5546" y="1527426"/>
            <a:ext cx="4056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Normal operation modes: load following</a:t>
            </a:r>
            <a:endParaRPr lang="fr-FR" b="1" u="sng" dirty="0">
              <a:solidFill>
                <a:srgbClr val="000099"/>
              </a:solidFill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707" y="1058615"/>
            <a:ext cx="920987" cy="767742"/>
          </a:xfrm>
          <a:prstGeom prst="rect">
            <a:avLst/>
          </a:prstGeom>
        </p:spPr>
      </p:pic>
      <p:sp>
        <p:nvSpPr>
          <p:cNvPr id="8" name="Titre 5"/>
          <p:cNvSpPr txBox="1">
            <a:spLocks/>
          </p:cNvSpPr>
          <p:nvPr/>
        </p:nvSpPr>
        <p:spPr bwMode="auto">
          <a:xfrm>
            <a:off x="435547" y="107905"/>
            <a:ext cx="7568184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fr-FR" sz="2600" b="1" dirty="0">
                <a:solidFill>
                  <a:srgbClr val="003399"/>
                </a:solidFill>
              </a:rPr>
              <a:t>Operation aspects impacting the MSFR safety analysis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520123" y="5158051"/>
            <a:ext cx="6776185" cy="118092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63500" dir="8280000">
              <a:srgbClr val="000000">
                <a:alpha val="57000"/>
              </a:srgbClr>
            </a:outerShdw>
          </a:effec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fr-FR" sz="1600" dirty="0"/>
              <a:t>Precise transient calculations (</a:t>
            </a:r>
            <a:r>
              <a:rPr lang="en-US" altLang="fr-FR" sz="1600" i="1" dirty="0"/>
              <a:t>core scale</a:t>
            </a:r>
            <a:r>
              <a:rPr lang="en-US" altLang="fr-FR" sz="1600" dirty="0"/>
              <a:t>) performed → development and validation of dedicated simulation tools  (see TFM-</a:t>
            </a:r>
            <a:r>
              <a:rPr lang="en-US" altLang="fr-FR" sz="1600" dirty="0" err="1"/>
              <a:t>OpenFOAM</a:t>
            </a:r>
            <a:r>
              <a:rPr lang="en-US" altLang="fr-FR" sz="1600" dirty="0"/>
              <a:t> coupling)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fr-FR" sz="1600" dirty="0"/>
              <a:t>System code (</a:t>
            </a:r>
            <a:r>
              <a:rPr lang="en-US" altLang="fr-FR" sz="1600" i="1" dirty="0"/>
              <a:t>plant simulator</a:t>
            </a:r>
            <a:r>
              <a:rPr lang="en-US" altLang="fr-FR" sz="1600" dirty="0"/>
              <a:t>) under development to study and define more precisely these operation procedures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5546" y="778181"/>
            <a:ext cx="8022655" cy="67710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900" b="1" dirty="0">
                <a:solidFill>
                  <a:srgbClr val="002060"/>
                </a:solidFill>
                <a:ea typeface="Times New Roman" panose="02020603050405020304" pitchFamily="18" charset="0"/>
              </a:rPr>
              <a:t>MSFR characteristics </a:t>
            </a:r>
            <a:r>
              <a:rPr lang="en-US" sz="1900" b="1" dirty="0">
                <a:solidFill>
                  <a:srgbClr val="002060"/>
                </a:solidFill>
                <a:sym typeface="Wingdings" panose="05000000000000000000" pitchFamily="2" charset="2"/>
              </a:rPr>
              <a:t> Require the definition and assessment of the normal operation procedures  dedicated to the MSFR (liquid circulating fuel reactor)</a:t>
            </a:r>
            <a:endParaRPr lang="fr-FR" sz="1900" b="1" dirty="0">
              <a:solidFill>
                <a:srgbClr val="002060"/>
              </a:solidFill>
            </a:endParaRPr>
          </a:p>
        </p:txBody>
      </p:sp>
      <p:sp>
        <p:nvSpPr>
          <p:cNvPr id="11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39</a:t>
            </a:r>
            <a:endParaRPr lang="fr-BE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03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/>
          <p:nvPr/>
        </p:nvCxnSpPr>
        <p:spPr>
          <a:xfrm>
            <a:off x="5447928" y="1560206"/>
            <a:ext cx="0" cy="4845915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1559496" y="1487454"/>
            <a:ext cx="3888432" cy="54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2" algn="ctr" eaLnBrk="1" hangingPunct="1">
              <a:lnSpc>
                <a:spcPct val="80000"/>
              </a:lnSpc>
            </a:pPr>
            <a:r>
              <a:rPr lang="en-US" altLang="fr-FR" b="1" u="sng" dirty="0">
                <a:solidFill>
                  <a:srgbClr val="000099"/>
                </a:solidFill>
                <a:ea typeface="ＭＳ Ｐゴシック" panose="020B0600070205080204" pitchFamily="34" charset="-128"/>
              </a:rPr>
              <a:t>(1) Neutron spectrum: </a:t>
            </a:r>
            <a:r>
              <a:rPr lang="en-US" altLang="fr-FR" b="1" u="sng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</a:rPr>
              <a:t>Breeding ratio and </a:t>
            </a:r>
            <a:r>
              <a:rPr lang="en-US" altLang="fr-FR" b="1" u="sng" dirty="0">
                <a:solidFill>
                  <a:srgbClr val="000099"/>
                </a:solidFill>
                <a:ea typeface="ＭＳ Ｐゴシック" panose="020B0600070205080204" pitchFamily="34" charset="-128"/>
              </a:rPr>
              <a:t>irradiation damages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559497" y="573473"/>
            <a:ext cx="35097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u="sng" dirty="0">
                <a:solidFill>
                  <a:srgbClr val="000099"/>
                </a:solidFill>
                <a:ea typeface="ＭＳ Ｐゴシック" pitchFamily="34" charset="-128"/>
              </a:rPr>
              <a:t>Fluoride versus chloride salt?</a:t>
            </a:r>
            <a:endParaRPr lang="fr-FR" sz="2200" u="sng" dirty="0">
              <a:solidFill>
                <a:srgbClr val="000099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 bwMode="auto">
          <a:xfrm>
            <a:off x="1655820" y="1005520"/>
            <a:ext cx="6744436" cy="36933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rtlCol="0">
            <a:spAutoFit/>
          </a:bodyPr>
          <a:lstStyle/>
          <a:p>
            <a:pPr algn="ctr"/>
            <a:r>
              <a:rPr lang="en-GB" dirty="0"/>
              <a:t>Combination of both neutronic (1) and chemical (2) considerations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1703512" y="2229657"/>
            <a:ext cx="3334764" cy="2203919"/>
            <a:chOff x="340250" y="3388433"/>
            <a:chExt cx="3931293" cy="2776871"/>
          </a:xfrm>
        </p:grpSpPr>
        <p:pic>
          <p:nvPicPr>
            <p:cNvPr id="24" name="Image 23" descr="SpectraCl-F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250" y="3388433"/>
              <a:ext cx="3931293" cy="27768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 Box 20"/>
            <p:cNvSpPr txBox="1">
              <a:spLocks noChangeArrowheads="1"/>
            </p:cNvSpPr>
            <p:nvPr/>
          </p:nvSpPr>
          <p:spPr bwMode="auto">
            <a:xfrm>
              <a:off x="3157259" y="4097420"/>
              <a:ext cx="709035" cy="349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fr-FR" sz="1200" b="1" dirty="0">
                  <a:solidFill>
                    <a:srgbClr val="008000"/>
                  </a:solidFill>
                </a:rPr>
                <a:t>F[</a:t>
              </a:r>
              <a:r>
                <a:rPr lang="en-US" altLang="fr-FR" sz="1200" b="1" dirty="0" err="1">
                  <a:solidFill>
                    <a:srgbClr val="008000"/>
                  </a:solidFill>
                </a:rPr>
                <a:t>n,n</a:t>
              </a:r>
              <a:r>
                <a:rPr lang="en-US" altLang="fr-FR" sz="1200" b="1" dirty="0">
                  <a:solidFill>
                    <a:srgbClr val="008000"/>
                  </a:solidFill>
                </a:rPr>
                <a:t>’]</a:t>
              </a:r>
            </a:p>
          </p:txBody>
        </p:sp>
        <p:sp>
          <p:nvSpPr>
            <p:cNvPr id="29" name="Text Box 21"/>
            <p:cNvSpPr txBox="1">
              <a:spLocks noChangeArrowheads="1"/>
            </p:cNvSpPr>
            <p:nvPr/>
          </p:nvSpPr>
          <p:spPr bwMode="auto">
            <a:xfrm>
              <a:off x="2393833" y="4492707"/>
              <a:ext cx="773286" cy="349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fr-FR" sz="1200" b="1" dirty="0">
                  <a:solidFill>
                    <a:srgbClr val="660066"/>
                  </a:solidFill>
                </a:rPr>
                <a:t>Na[n,</a:t>
              </a:r>
              <a:r>
                <a:rPr lang="el-GR" altLang="fr-FR" sz="1200" b="1" dirty="0">
                  <a:solidFill>
                    <a:srgbClr val="660066"/>
                  </a:solidFill>
                </a:rPr>
                <a:t>γ</a:t>
              </a:r>
              <a:r>
                <a:rPr lang="en-US" altLang="fr-FR" sz="1200" b="1" dirty="0">
                  <a:solidFill>
                    <a:srgbClr val="660066"/>
                  </a:solidFill>
                </a:rPr>
                <a:t>]</a:t>
              </a:r>
            </a:p>
          </p:txBody>
        </p:sp>
      </p:grpSp>
      <p:sp>
        <p:nvSpPr>
          <p:cNvPr id="18" name="Rectangle à coins arrondis 17"/>
          <p:cNvSpPr/>
          <p:nvPr/>
        </p:nvSpPr>
        <p:spPr>
          <a:xfrm>
            <a:off x="1876688" y="4584611"/>
            <a:ext cx="3085185" cy="108069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 bwMode="auto">
          <a:xfrm>
            <a:off x="1962708" y="4588090"/>
            <a:ext cx="2999165" cy="1077218"/>
          </a:xfrm>
          <a:prstGeom prst="rect">
            <a:avLst/>
          </a:prstGeom>
          <a:noFill/>
          <a:ln w="28575">
            <a:noFill/>
          </a:ln>
          <a:effectLst/>
          <a:extLst/>
        </p:spPr>
        <p:txBody>
          <a:bodyPr wrap="square" lIns="0" rtlCol="0">
            <a:spAutoFit/>
          </a:bodyPr>
          <a:lstStyle/>
          <a:p>
            <a:pPr algn="ctr"/>
            <a:r>
              <a:rPr lang="en-US" sz="1600" dirty="0"/>
              <a:t>Neutron spectrum less fast with fluoride salt = reduced irradiation damages (both DPA and He production) by a factor 5-7</a:t>
            </a:r>
          </a:p>
        </p:txBody>
      </p:sp>
      <p:sp>
        <p:nvSpPr>
          <p:cNvPr id="23" name="ZoneTexte 22"/>
          <p:cNvSpPr txBox="1">
            <a:spLocks noChangeArrowheads="1"/>
          </p:cNvSpPr>
          <p:nvPr/>
        </p:nvSpPr>
        <p:spPr bwMode="auto">
          <a:xfrm>
            <a:off x="6225816" y="1487454"/>
            <a:ext cx="2390464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2" eaLnBrk="1" hangingPunct="1">
              <a:lnSpc>
                <a:spcPct val="80000"/>
              </a:lnSpc>
            </a:pPr>
            <a:r>
              <a:rPr lang="en-US" altLang="fr-FR" b="1" u="sng" dirty="0">
                <a:solidFill>
                  <a:srgbClr val="000099"/>
                </a:solidFill>
                <a:ea typeface="ＭＳ Ｐゴシック" panose="020B0600070205080204" pitchFamily="34" charset="-128"/>
              </a:rPr>
              <a:t>(2) Chemical issues</a:t>
            </a:r>
          </a:p>
        </p:txBody>
      </p:sp>
      <p:graphicFrame>
        <p:nvGraphicFramePr>
          <p:cNvPr id="26" name="Tableau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561444"/>
              </p:ext>
            </p:extLst>
          </p:nvPr>
        </p:nvGraphicFramePr>
        <p:xfrm>
          <a:off x="5735960" y="1805763"/>
          <a:ext cx="4782684" cy="477033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058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6065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775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+mn-lt"/>
                        </a:rPr>
                        <a:t>Element produced</a:t>
                      </a:r>
                      <a:endParaRPr lang="fr-FR" sz="1400" dirty="0">
                        <a:effectLst/>
                        <a:latin typeface="+mn-lt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PMingLiU"/>
                        </a:rPr>
                        <a:t>Problem</a:t>
                      </a:r>
                      <a:endParaRPr lang="en-GB" sz="1400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Fluoride Salt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Chloride Salt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PMingLiU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59793">
                <a:tc>
                  <a:txBody>
                    <a:bodyPr/>
                    <a:lstStyle/>
                    <a:p>
                      <a:r>
                        <a:rPr lang="en-US" sz="1400" b="1" baseline="30000" dirty="0" smtClean="0">
                          <a:solidFill>
                            <a:srgbClr val="FFFF00"/>
                          </a:solidFill>
                          <a:latin typeface="+mn-lt"/>
                        </a:rPr>
                        <a:t>36</a:t>
                      </a:r>
                      <a:r>
                        <a:rPr lang="en-US" sz="14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Cl produced</a:t>
                      </a:r>
                      <a:r>
                        <a:rPr lang="en-US" sz="1400" b="1" baseline="0" dirty="0" smtClean="0">
                          <a:solidFill>
                            <a:srgbClr val="FFFF00"/>
                          </a:solidFill>
                          <a:latin typeface="+mn-lt"/>
                        </a:rPr>
                        <a:t> via </a:t>
                      </a:r>
                      <a:r>
                        <a:rPr lang="en-US" sz="1400" b="1" baseline="30000" dirty="0" smtClean="0">
                          <a:solidFill>
                            <a:srgbClr val="FFFF00"/>
                          </a:solidFill>
                          <a:latin typeface="+mn-lt"/>
                        </a:rPr>
                        <a:t>35</a:t>
                      </a:r>
                      <a:r>
                        <a:rPr lang="en-US" sz="1400" b="1" baseline="0" dirty="0" smtClean="0">
                          <a:solidFill>
                            <a:srgbClr val="FFFF00"/>
                          </a:solidFill>
                          <a:latin typeface="+mn-lt"/>
                        </a:rPr>
                        <a:t>Cl(n,</a:t>
                      </a:r>
                      <a:r>
                        <a:rPr lang="el-GR" sz="1400" b="1" baseline="0" dirty="0" smtClean="0">
                          <a:solidFill>
                            <a:srgbClr val="FFFF00"/>
                          </a:solidFill>
                          <a:latin typeface="+mn-lt"/>
                        </a:rPr>
                        <a:t>γ</a:t>
                      </a:r>
                      <a:r>
                        <a:rPr lang="en-US" sz="1400" b="1" baseline="0" dirty="0" smtClean="0">
                          <a:solidFill>
                            <a:srgbClr val="FFFF00"/>
                          </a:solidFill>
                          <a:latin typeface="+mn-lt"/>
                        </a:rPr>
                        <a:t>)</a:t>
                      </a:r>
                      <a:r>
                        <a:rPr lang="en-US" sz="1400" b="1" baseline="30000" dirty="0" smtClean="0">
                          <a:solidFill>
                            <a:srgbClr val="FFFF00"/>
                          </a:solidFill>
                          <a:latin typeface="+mn-lt"/>
                        </a:rPr>
                        <a:t>36</a:t>
                      </a:r>
                      <a:r>
                        <a:rPr lang="en-US" sz="1400" b="1" baseline="0" dirty="0" smtClean="0">
                          <a:solidFill>
                            <a:srgbClr val="FFFF00"/>
                          </a:solidFill>
                          <a:latin typeface="+mn-lt"/>
                        </a:rPr>
                        <a:t>Cl and </a:t>
                      </a:r>
                      <a:r>
                        <a:rPr lang="en-US" sz="1400" b="1" baseline="30000" dirty="0" smtClean="0">
                          <a:solidFill>
                            <a:srgbClr val="FFFF00"/>
                          </a:solidFill>
                          <a:latin typeface="+mn-lt"/>
                        </a:rPr>
                        <a:t>37</a:t>
                      </a:r>
                      <a:r>
                        <a:rPr lang="en-US" sz="1400" b="1" baseline="0" dirty="0" smtClean="0">
                          <a:solidFill>
                            <a:srgbClr val="FFFF00"/>
                          </a:solidFill>
                          <a:latin typeface="+mn-lt"/>
                        </a:rPr>
                        <a:t>Cl(n,2n)</a:t>
                      </a:r>
                      <a:r>
                        <a:rPr lang="en-US" sz="1400" b="1" baseline="30000" dirty="0" smtClean="0">
                          <a:solidFill>
                            <a:srgbClr val="FFFF00"/>
                          </a:solidFill>
                          <a:latin typeface="+mn-lt"/>
                        </a:rPr>
                        <a:t>36</a:t>
                      </a:r>
                      <a:r>
                        <a:rPr lang="en-US" sz="1400" b="1" baseline="0" dirty="0" smtClean="0">
                          <a:solidFill>
                            <a:srgbClr val="FFFF00"/>
                          </a:solidFill>
                          <a:latin typeface="+mn-lt"/>
                        </a:rPr>
                        <a:t>Cl</a:t>
                      </a:r>
                      <a:endParaRPr lang="en-US" sz="14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Radioactivity - T</a:t>
                      </a:r>
                      <a:r>
                        <a:rPr lang="en-US" sz="1400" b="1" baseline="-25000" dirty="0" smtClean="0">
                          <a:solidFill>
                            <a:srgbClr val="FFFF00"/>
                          </a:solidFill>
                          <a:latin typeface="+mn-lt"/>
                        </a:rPr>
                        <a:t>1/2 </a:t>
                      </a:r>
                      <a:r>
                        <a:rPr lang="en-US" sz="14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= 301000y</a:t>
                      </a:r>
                      <a:endParaRPr lang="en-US" sz="14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 marL="68580" marR="6858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400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 marL="68580" marR="68580" marT="36000" marB="36000"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moles / y (373 g/y)</a:t>
                      </a:r>
                      <a:endParaRPr lang="en-US" sz="1400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 marL="68580" marR="68580" marT="36000" marB="3600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59793">
                <a:tc>
                  <a:txBody>
                    <a:bodyPr/>
                    <a:lstStyle/>
                    <a:p>
                      <a:r>
                        <a:rPr lang="en-US" sz="1400" baseline="30000" dirty="0" smtClean="0">
                          <a:latin typeface="+mn-lt"/>
                        </a:rPr>
                        <a:t>3</a:t>
                      </a:r>
                      <a:r>
                        <a:rPr lang="en-US" sz="1400" dirty="0" smtClean="0">
                          <a:latin typeface="+mn-lt"/>
                        </a:rPr>
                        <a:t>H produced via </a:t>
                      </a:r>
                      <a:r>
                        <a:rPr lang="en-US" sz="1400" baseline="30000" dirty="0" smtClean="0">
                          <a:latin typeface="+mn-lt"/>
                        </a:rPr>
                        <a:t>6</a:t>
                      </a:r>
                      <a:r>
                        <a:rPr lang="en-US" sz="1400" dirty="0" smtClean="0">
                          <a:latin typeface="+mn-lt"/>
                        </a:rPr>
                        <a:t>Li(n,</a:t>
                      </a:r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</a:t>
                      </a:r>
                      <a:r>
                        <a:rPr lang="en-US" sz="1400" dirty="0" smtClean="0">
                          <a:latin typeface="+mn-lt"/>
                        </a:rPr>
                        <a:t>) t</a:t>
                      </a:r>
                      <a:r>
                        <a:rPr lang="en-US" sz="1400" baseline="0" dirty="0" smtClean="0">
                          <a:latin typeface="+mn-lt"/>
                        </a:rPr>
                        <a:t> and </a:t>
                      </a:r>
                      <a:r>
                        <a:rPr lang="en-US" sz="1400" baseline="30000" dirty="0" smtClean="0">
                          <a:latin typeface="+mn-lt"/>
                        </a:rPr>
                        <a:t>6</a:t>
                      </a:r>
                      <a:r>
                        <a:rPr lang="en-US" sz="1400" dirty="0" smtClean="0">
                          <a:latin typeface="+mn-lt"/>
                        </a:rPr>
                        <a:t>Li(</a:t>
                      </a:r>
                      <a:r>
                        <a:rPr lang="en-US" sz="1400" dirty="0" err="1" smtClean="0">
                          <a:latin typeface="+mn-lt"/>
                        </a:rPr>
                        <a:t>n,t</a:t>
                      </a:r>
                      <a:r>
                        <a:rPr lang="en-US" sz="1400" dirty="0" smtClean="0">
                          <a:latin typeface="+mn-lt"/>
                        </a:rPr>
                        <a:t>) </a:t>
                      </a:r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</a:t>
                      </a:r>
                      <a:r>
                        <a:rPr lang="en-US" sz="1400" baseline="0" dirty="0" smtClean="0">
                          <a:latin typeface="+mn-lt"/>
                        </a:rPr>
                        <a:t>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Radioactivity - T</a:t>
                      </a:r>
                      <a:r>
                        <a:rPr lang="en-US" sz="1400" b="1" baseline="-25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1/2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= 12 years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 moles / y (166 g/y)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6000" marB="36000"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400" dirty="0">
                        <a:latin typeface="+mn-lt"/>
                      </a:endParaRPr>
                    </a:p>
                  </a:txBody>
                  <a:tcPr marL="68580" marR="68580" marT="36000" marB="3600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81836">
                <a:tc>
                  <a:txBody>
                    <a:bodyPr/>
                    <a:lstStyle/>
                    <a:p>
                      <a:r>
                        <a:rPr lang="en-GB" sz="1400" noProof="0" dirty="0" smtClean="0">
                          <a:solidFill>
                            <a:srgbClr val="FFFF00"/>
                          </a:solidFill>
                          <a:latin typeface="+mn-lt"/>
                        </a:rPr>
                        <a:t>Sulphur</a:t>
                      </a:r>
                      <a:r>
                        <a:rPr lang="en-US" sz="1400" baseline="0" dirty="0" smtClean="0">
                          <a:solidFill>
                            <a:srgbClr val="FFFF00"/>
                          </a:solidFill>
                          <a:latin typeface="+mn-lt"/>
                        </a:rPr>
                        <a:t> produced via </a:t>
                      </a:r>
                      <a:r>
                        <a:rPr lang="en-GB" sz="1400" b="1" kern="1200" baseline="300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  <a:r>
                        <a:rPr lang="en-GB" sz="14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Cl(n,</a:t>
                      </a:r>
                      <a:r>
                        <a:rPr lang="en-GB" sz="14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</a:t>
                      </a:r>
                      <a:r>
                        <a:rPr lang="en-GB" sz="14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en-GB" sz="1400" b="1" kern="1200" baseline="300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r>
                        <a:rPr lang="en-GB" sz="14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</a:t>
                      </a:r>
                      <a:r>
                        <a:rPr lang="en-GB" sz="14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</a:t>
                      </a:r>
                      <a:r>
                        <a:rPr lang="en-GB" sz="14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-[12.34s])</a:t>
                      </a:r>
                      <a:r>
                        <a:rPr lang="en-GB" sz="1400" b="1" kern="1200" baseline="300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r>
                        <a:rPr lang="en-GB" sz="14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 and </a:t>
                      </a:r>
                      <a:r>
                        <a:rPr lang="en-GB" sz="1400" b="1" kern="1200" baseline="300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r>
                        <a:rPr lang="en-GB" sz="14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Cl(n,</a:t>
                      </a:r>
                      <a:r>
                        <a:rPr lang="en-GB" sz="14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</a:t>
                      </a:r>
                      <a:r>
                        <a:rPr lang="en-GB" sz="14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en-GB" sz="1400" b="1" kern="1200" baseline="300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r>
                        <a:rPr lang="en-GB" sz="14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</a:t>
                      </a:r>
                      <a:r>
                        <a:rPr lang="en-GB" sz="14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</a:t>
                      </a:r>
                      <a:r>
                        <a:rPr lang="en-GB" sz="14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-[14.262 days])</a:t>
                      </a:r>
                      <a:r>
                        <a:rPr lang="en-GB" sz="1400" b="1" kern="1200" baseline="300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r>
                        <a:rPr lang="en-GB" sz="14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en-US" sz="1400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Corrosion (mainly located in the </a:t>
                      </a:r>
                      <a:r>
                        <a:rPr lang="en-GB" sz="14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grain boundaries</a:t>
                      </a:r>
                      <a:r>
                        <a:rPr lang="en-US" sz="14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)</a:t>
                      </a:r>
                      <a:endParaRPr lang="en-US" sz="14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 marL="68580" marR="6858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4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 marL="68580" marR="68580" marT="36000" marB="36000"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moles / year</a:t>
                      </a:r>
                      <a:endParaRPr lang="en-US" sz="1400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 marL="68580" marR="68580" marT="36000" marB="3600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5979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Oxygen produced via </a:t>
                      </a:r>
                      <a:r>
                        <a:rPr lang="en-GB" sz="1400" b="1" kern="1200" baseline="30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F(n,</a:t>
                      </a:r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</a:t>
                      </a:r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en-GB" sz="1400" b="1" kern="1200" baseline="30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Corrosion (</a:t>
                      </a:r>
                      <a:r>
                        <a:rPr lang="en-GB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surface of metals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)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88.6 moles/y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6000" marB="36000"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400" dirty="0">
                        <a:latin typeface="+mn-lt"/>
                      </a:endParaRPr>
                    </a:p>
                  </a:txBody>
                  <a:tcPr marL="68580" marR="68580" marT="36000" marB="3600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8771">
                <a:tc>
                  <a:txBody>
                    <a:bodyPr/>
                    <a:lstStyle/>
                    <a:p>
                      <a:r>
                        <a:rPr lang="en-GB" sz="1400" b="1" kern="1200" dirty="0" smtClean="0">
                          <a:solidFill>
                            <a:srgbClr val="FFFF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Tellurium produced via fissions and extracted by the on-line bubbling</a:t>
                      </a:r>
                      <a:endParaRPr lang="en-US" sz="1400" dirty="0">
                        <a:solidFill>
                          <a:srgbClr val="FFFF99"/>
                        </a:solidFill>
                        <a:latin typeface="+mn-lt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b="1" dirty="0" smtClean="0">
                          <a:solidFill>
                            <a:srgbClr val="FFFF99"/>
                          </a:solidFill>
                          <a:latin typeface="+mn-lt"/>
                        </a:rPr>
                        <a:t>Corrosion (cf. </a:t>
                      </a:r>
                      <a:r>
                        <a:rPr lang="en-GB" sz="1400" b="1" noProof="0" dirty="0" smtClean="0">
                          <a:solidFill>
                            <a:srgbClr val="FFFF99"/>
                          </a:solidFill>
                          <a:latin typeface="+mn-lt"/>
                        </a:rPr>
                        <a:t>Sulphur</a:t>
                      </a:r>
                      <a:r>
                        <a:rPr lang="en-US" sz="1400" b="1" dirty="0" smtClean="0">
                          <a:solidFill>
                            <a:srgbClr val="FFFF99"/>
                          </a:solidFill>
                          <a:latin typeface="+mn-lt"/>
                        </a:rPr>
                        <a:t>)</a:t>
                      </a:r>
                      <a:endParaRPr lang="en-US" sz="1400" b="1" dirty="0">
                        <a:solidFill>
                          <a:srgbClr val="FFFF99"/>
                        </a:solidFill>
                        <a:latin typeface="+mn-lt"/>
                      </a:endParaRPr>
                    </a:p>
                  </a:txBody>
                  <a:tcPr marL="68580" marR="6858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kern="1200" dirty="0" smtClean="0">
                          <a:solidFill>
                            <a:srgbClr val="FFFF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moles/y</a:t>
                      </a:r>
                      <a:endParaRPr lang="en-US" sz="1400" b="1" dirty="0">
                        <a:solidFill>
                          <a:srgbClr val="FFFF99"/>
                        </a:solidFill>
                        <a:latin typeface="+mn-lt"/>
                      </a:endParaRPr>
                    </a:p>
                  </a:txBody>
                  <a:tcPr marL="68580" marR="68580" marT="36000" marB="36000"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kern="1200" dirty="0" smtClean="0">
                          <a:solidFill>
                            <a:srgbClr val="FFFF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moles/y</a:t>
                      </a:r>
                      <a:endParaRPr lang="en-US" sz="1400" b="1" dirty="0">
                        <a:solidFill>
                          <a:srgbClr val="FFFF99"/>
                        </a:solidFill>
                        <a:latin typeface="+mn-lt"/>
                      </a:endParaRPr>
                    </a:p>
                  </a:txBody>
                  <a:tcPr marL="68580" marR="68580" marT="36000" marB="3600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1" name="Rectangle 30"/>
          <p:cNvSpPr/>
          <p:nvPr/>
        </p:nvSpPr>
        <p:spPr bwMode="auto">
          <a:xfrm>
            <a:off x="2999656" y="2619560"/>
            <a:ext cx="6624736" cy="25747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63500" dir="8280000">
              <a:srgbClr val="000000">
                <a:alpha val="57000"/>
              </a:srgbClr>
            </a:outerShdw>
          </a:effec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altLang="fr-FR" b="1" u="sng" dirty="0">
                <a:solidFill>
                  <a:srgbClr val="002060"/>
                </a:solidFill>
              </a:rPr>
              <a:t>Choice of the fluoride salt: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fr-FR" dirty="0"/>
              <a:t>Chemical considerations (production of </a:t>
            </a:r>
            <a:r>
              <a:rPr lang="en-US" altLang="fr-FR" baseline="30000" dirty="0"/>
              <a:t>36</a:t>
            </a:r>
            <a:r>
              <a:rPr lang="en-US" altLang="fr-FR" dirty="0"/>
              <a:t>Cl with chloride)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fr-FR" dirty="0"/>
              <a:t>Reduced irradiation damages (spectrum less fast) 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fr-FR" b="1" u="sng" dirty="0">
                <a:solidFill>
                  <a:srgbClr val="002060"/>
                </a:solidFill>
              </a:rPr>
              <a:t>Choice of the </a:t>
            </a:r>
            <a:r>
              <a:rPr lang="en-US" altLang="fr-FR" b="1" u="sng" dirty="0" err="1">
                <a:solidFill>
                  <a:srgbClr val="002060"/>
                </a:solidFill>
              </a:rPr>
              <a:t>Th</a:t>
            </a:r>
            <a:r>
              <a:rPr lang="en-US" altLang="fr-FR" b="1" u="sng" dirty="0">
                <a:solidFill>
                  <a:srgbClr val="002060"/>
                </a:solidFill>
              </a:rPr>
              <a:t> fuel cycle: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fr-FR" dirty="0"/>
              <a:t>Higher breeding ratio with a fluoride salt / spectrum</a:t>
            </a:r>
            <a:endParaRPr lang="en-US" altLang="fr-FR" b="1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fr-FR" dirty="0"/>
              <a:t>Smaller production of minor actinides</a:t>
            </a:r>
            <a:endParaRPr lang="en-US" altLang="fr-FR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28656" y="6492875"/>
            <a:ext cx="2743200" cy="365125"/>
          </a:xfrm>
        </p:spPr>
        <p:txBody>
          <a:bodyPr/>
          <a:lstStyle/>
          <a:p>
            <a:pPr>
              <a:defRPr/>
            </a:pPr>
            <a:fld id="{FAFC4EED-2268-4AE3-B06E-74415566BE6C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7" name="Titre 5"/>
          <p:cNvSpPr txBox="1">
            <a:spLocks/>
          </p:cNvSpPr>
          <p:nvPr/>
        </p:nvSpPr>
        <p:spPr bwMode="auto">
          <a:xfrm>
            <a:off x="560387" y="62065"/>
            <a:ext cx="7839869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800" b="1" dirty="0">
                <a:solidFill>
                  <a:srgbClr val="003385"/>
                </a:solidFill>
                <a:cs typeface="Arial" pitchFamily="34" charset="0"/>
              </a:rPr>
              <a:t>Liquid-fueled reactors: </a:t>
            </a:r>
            <a:r>
              <a:rPr lang="en-US" sz="2600" dirty="0">
                <a:solidFill>
                  <a:srgbClr val="003385"/>
                </a:solidFill>
                <a:cs typeface="Arial" pitchFamily="34" charset="0"/>
              </a:rPr>
              <a:t>why “molten salt reactors”?</a:t>
            </a:r>
          </a:p>
        </p:txBody>
      </p:sp>
    </p:spTree>
    <p:extLst>
      <p:ext uri="{BB962C8B-B14F-4D97-AF65-F5344CB8AC3E}">
        <p14:creationId xmlns:p14="http://schemas.microsoft.com/office/powerpoint/2010/main" val="235663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dirty="0" smtClean="0"/>
              <a:t>40</a:t>
            </a:r>
            <a:endParaRPr lang="fr-BE" sz="1600" dirty="0">
              <a:solidFill>
                <a:srgbClr val="000099"/>
              </a:solidFill>
            </a:endParaRPr>
          </a:p>
        </p:txBody>
      </p:sp>
      <p:sp>
        <p:nvSpPr>
          <p:cNvPr id="97" name="Titre 5"/>
          <p:cNvSpPr txBox="1">
            <a:spLocks/>
          </p:cNvSpPr>
          <p:nvPr/>
        </p:nvSpPr>
        <p:spPr bwMode="auto">
          <a:xfrm>
            <a:off x="640133" y="125794"/>
            <a:ext cx="5143044" cy="648072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 fontScale="77500" lnSpcReduction="2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800" b="1" dirty="0">
                <a:solidFill>
                  <a:srgbClr val="003385"/>
                </a:solidFill>
                <a:cs typeface="Arial" pitchFamily="34" charset="0"/>
              </a:rPr>
              <a:t>Concept of MSFR: </a:t>
            </a:r>
            <a:r>
              <a:rPr lang="en-US" sz="2600" b="1" dirty="0">
                <a:solidFill>
                  <a:srgbClr val="003385"/>
                </a:solidFill>
                <a:cs typeface="Arial" pitchFamily="34" charset="0"/>
              </a:rPr>
              <a:t>transient calculations – the Transient Fission Matrix (TFM) approach</a:t>
            </a:r>
          </a:p>
        </p:txBody>
      </p:sp>
      <p:pic>
        <p:nvPicPr>
          <p:cNvPr id="60" name="Image 5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800" y="809094"/>
            <a:ext cx="8197111" cy="35818"/>
          </a:xfrm>
          <a:prstGeom prst="rect">
            <a:avLst/>
          </a:prstGeom>
        </p:spPr>
      </p:pic>
      <p:pic>
        <p:nvPicPr>
          <p:cNvPr id="61" name="musure-radioativite_fr-filtered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0827">
            <a:off x="4673036" y="3119759"/>
            <a:ext cx="820041" cy="411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 62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471" y="3592481"/>
            <a:ext cx="1430516" cy="594697"/>
          </a:xfrm>
          <a:prstGeom prst="rect">
            <a:avLst/>
          </a:prstGeom>
          <a:effectLst>
            <a:outerShdw blurRad="50800" dist="381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64" name="Image 63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7449" y="3468407"/>
            <a:ext cx="1527900" cy="825795"/>
          </a:xfrm>
          <a:prstGeom prst="rect">
            <a:avLst/>
          </a:prstGeom>
          <a:effectLst>
            <a:outerShdw blurRad="50800" dist="381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65" name="Image 64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355" y="4226965"/>
            <a:ext cx="1189830" cy="263243"/>
          </a:xfrm>
          <a:prstGeom prst="rect">
            <a:avLst/>
          </a:prstGeom>
          <a:effectLst>
            <a:outerShdw blurRad="38100" dist="38100" dir="5520000" rotWithShape="0">
              <a:srgbClr val="FFFFFF">
                <a:alpha val="72000"/>
              </a:srgbClr>
            </a:outerShdw>
          </a:effectLst>
        </p:spPr>
      </p:pic>
      <p:grpSp>
        <p:nvGrpSpPr>
          <p:cNvPr id="66" name="Group 256"/>
          <p:cNvGrpSpPr/>
          <p:nvPr/>
        </p:nvGrpSpPr>
        <p:grpSpPr>
          <a:xfrm>
            <a:off x="5528456" y="2781664"/>
            <a:ext cx="1376551" cy="421697"/>
            <a:chOff x="0" y="0"/>
            <a:chExt cx="2936640" cy="899619"/>
          </a:xfrm>
        </p:grpSpPr>
        <p:sp>
          <p:nvSpPr>
            <p:cNvPr id="67" name="Shape 252"/>
            <p:cNvSpPr/>
            <p:nvPr/>
          </p:nvSpPr>
          <p:spPr>
            <a:xfrm flipV="1">
              <a:off x="2559514" y="-1"/>
              <a:ext cx="377127" cy="20326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38100" dist="381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4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063"/>
            </a:p>
          </p:txBody>
        </p:sp>
        <p:sp>
          <p:nvSpPr>
            <p:cNvPr id="68" name="Shape 253"/>
            <p:cNvSpPr/>
            <p:nvPr/>
          </p:nvSpPr>
          <p:spPr>
            <a:xfrm>
              <a:off x="2541840" y="449811"/>
              <a:ext cx="364146" cy="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38100" dist="381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4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063"/>
            </a:p>
          </p:txBody>
        </p:sp>
        <p:sp>
          <p:nvSpPr>
            <p:cNvPr id="69" name="Shape 254"/>
            <p:cNvSpPr/>
            <p:nvPr/>
          </p:nvSpPr>
          <p:spPr>
            <a:xfrm>
              <a:off x="0" y="426932"/>
              <a:ext cx="2144774" cy="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38100" dist="381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4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063"/>
            </a:p>
          </p:txBody>
        </p:sp>
        <p:sp>
          <p:nvSpPr>
            <p:cNvPr id="70" name="Shape 255"/>
            <p:cNvSpPr/>
            <p:nvPr/>
          </p:nvSpPr>
          <p:spPr>
            <a:xfrm>
              <a:off x="2513749" y="696359"/>
              <a:ext cx="377128" cy="20326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38100" dist="381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4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063"/>
            </a:p>
          </p:txBody>
        </p:sp>
      </p:grpSp>
      <p:grpSp>
        <p:nvGrpSpPr>
          <p:cNvPr id="71" name="Groupe 70"/>
          <p:cNvGrpSpPr/>
          <p:nvPr/>
        </p:nvGrpSpPr>
        <p:grpSpPr>
          <a:xfrm>
            <a:off x="1959450" y="962677"/>
            <a:ext cx="3228750" cy="1722994"/>
            <a:chOff x="367384" y="2152226"/>
            <a:chExt cx="6887999" cy="3675721"/>
          </a:xfrm>
        </p:grpSpPr>
        <p:grpSp>
          <p:nvGrpSpPr>
            <p:cNvPr id="72" name="Group 247"/>
            <p:cNvGrpSpPr/>
            <p:nvPr/>
          </p:nvGrpSpPr>
          <p:grpSpPr>
            <a:xfrm>
              <a:off x="428777" y="2152226"/>
              <a:ext cx="6826606" cy="3675721"/>
              <a:chOff x="-101599" y="-63499"/>
              <a:chExt cx="6826605" cy="3675720"/>
            </a:xfrm>
          </p:grpSpPr>
          <p:sp>
            <p:nvSpPr>
              <p:cNvPr id="76" name="Shape 246"/>
              <p:cNvSpPr/>
              <p:nvPr/>
            </p:nvSpPr>
            <p:spPr>
              <a:xfrm>
                <a:off x="0" y="0"/>
                <a:ext cx="6623406" cy="3409021"/>
              </a:xfrm>
              <a:prstGeom prst="rect">
                <a:avLst/>
              </a:prstGeom>
              <a:solidFill>
                <a:srgbClr val="DADAE1"/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</a:defRPr>
                </a:pPr>
                <a:endParaRPr sz="938"/>
              </a:p>
            </p:txBody>
          </p:sp>
          <p:pic>
            <p:nvPicPr>
              <p:cNvPr id="77" name="Image 76"/>
              <p:cNvPicPr/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01600" y="-63500"/>
                <a:ext cx="6826606" cy="3675721"/>
              </a:xfrm>
              <a:prstGeom prst="rect">
                <a:avLst/>
              </a:prstGeom>
              <a:effectLst/>
            </p:spPr>
          </p:pic>
        </p:grpSp>
        <p:pic>
          <p:nvPicPr>
            <p:cNvPr id="73" name="couplage_mesh3_alpha.png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483248" y="2282410"/>
              <a:ext cx="2581499" cy="2581498"/>
            </a:xfrm>
            <a:prstGeom prst="rect">
              <a:avLst/>
            </a:prstGeom>
            <a:ln w="12700">
              <a:miter lim="400000"/>
            </a:ln>
            <a:effectLst>
              <a:outerShdw blurRad="1270000" rotWithShape="0">
                <a:srgbClr val="000000">
                  <a:alpha val="56823"/>
                </a:srgbClr>
              </a:outerShdw>
              <a:reflection stA="20000" endPos="40000" dir="5400000" sy="-100000" algn="bl" rotWithShape="0"/>
            </a:effectLst>
          </p:spPr>
        </p:pic>
        <p:pic>
          <p:nvPicPr>
            <p:cNvPr id="74" name="couplage_mesh2_alpha.png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67384" y="2425285"/>
              <a:ext cx="4350961" cy="2295324"/>
            </a:xfrm>
            <a:prstGeom prst="rect">
              <a:avLst/>
            </a:prstGeom>
            <a:ln w="12700">
              <a:miter lim="400000"/>
            </a:ln>
            <a:effectLst>
              <a:outerShdw blurRad="1270000" rotWithShape="0">
                <a:srgbClr val="000000">
                  <a:alpha val="56823"/>
                </a:srgbClr>
              </a:outerShdw>
              <a:reflection stA="15000" endPos="40000" dir="5400000" sy="-100000" algn="bl" rotWithShape="0"/>
            </a:effectLst>
          </p:spPr>
        </p:pic>
        <p:sp>
          <p:nvSpPr>
            <p:cNvPr id="75" name="Shape 268"/>
            <p:cNvSpPr/>
            <p:nvPr/>
          </p:nvSpPr>
          <p:spPr>
            <a:xfrm>
              <a:off x="1367461" y="4715676"/>
              <a:ext cx="5372411" cy="8433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lvl="0">
                <a:lnSpc>
                  <a:spcPct val="8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1500" b="1" spc="120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rPr>
                <a:t>SERPENT </a:t>
              </a:r>
            </a:p>
            <a:p>
              <a:pPr lvl="0">
                <a:lnSpc>
                  <a:spcPct val="8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1125" b="1" spc="90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rPr>
                <a:t>(Monte Carlo calculation code)</a:t>
              </a:r>
            </a:p>
          </p:txBody>
        </p:sp>
      </p:grpSp>
      <p:sp>
        <p:nvSpPr>
          <p:cNvPr id="78" name="Shape 269"/>
          <p:cNvSpPr/>
          <p:nvPr/>
        </p:nvSpPr>
        <p:spPr>
          <a:xfrm>
            <a:off x="2035853" y="2842647"/>
            <a:ext cx="1161178" cy="672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lnSpc>
                <a:spcPct val="80000"/>
              </a:lnSpc>
              <a:defRPr sz="2600" spc="208">
                <a:solidFill>
                  <a:srgbClr val="A61702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 algn="ctr">
              <a:defRPr sz="1800" spc="0">
                <a:solidFill>
                  <a:srgbClr val="000000"/>
                </a:solidFill>
                <a:effectLst/>
              </a:defRPr>
            </a:pPr>
            <a:r>
              <a:rPr lang="fr-FR" sz="1219" spc="98" dirty="0"/>
              <a:t>Fission </a:t>
            </a:r>
            <a:r>
              <a:rPr sz="1219" spc="98" dirty="0"/>
              <a:t>matrices</a:t>
            </a:r>
            <a:r>
              <a:rPr lang="fr-FR" sz="1219" spc="98" dirty="0"/>
              <a:t> + Time matrix </a:t>
            </a:r>
            <a:r>
              <a:rPr sz="1219" spc="98" dirty="0"/>
              <a:t> calculation</a:t>
            </a:r>
          </a:p>
        </p:txBody>
      </p:sp>
      <p:sp>
        <p:nvSpPr>
          <p:cNvPr id="79" name="Shape 270"/>
          <p:cNvSpPr/>
          <p:nvPr/>
        </p:nvSpPr>
        <p:spPr>
          <a:xfrm>
            <a:off x="4767765" y="2835356"/>
            <a:ext cx="630302" cy="233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lnSpc>
                <a:spcPct val="80000"/>
              </a:lnSpc>
              <a:defRPr sz="2600" spc="20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spc="0">
                <a:effectLst/>
              </a:defRPr>
            </a:pPr>
            <a:r>
              <a:rPr sz="1313" b="1" spc="98" dirty="0"/>
              <a:t>power</a:t>
            </a:r>
          </a:p>
        </p:txBody>
      </p:sp>
      <p:sp>
        <p:nvSpPr>
          <p:cNvPr id="80" name="Shape 271"/>
          <p:cNvSpPr/>
          <p:nvPr/>
        </p:nvSpPr>
        <p:spPr>
          <a:xfrm>
            <a:off x="6968652" y="2649882"/>
            <a:ext cx="2030685" cy="678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313" b="1" spc="98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rPr>
              <a:t>temperature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313" b="1" spc="98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rPr>
              <a:t>buoyancy effect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313" b="1" spc="98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rPr>
              <a:t>precursor production</a:t>
            </a:r>
          </a:p>
        </p:txBody>
      </p:sp>
      <p:sp>
        <p:nvSpPr>
          <p:cNvPr id="81" name="Shape 272"/>
          <p:cNvSpPr/>
          <p:nvPr/>
        </p:nvSpPr>
        <p:spPr>
          <a:xfrm>
            <a:off x="6971327" y="4530580"/>
            <a:ext cx="2377510" cy="395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fr-FR" sz="1313" b="1" spc="98" dirty="0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rPr>
              <a:t>t</a:t>
            </a:r>
            <a:r>
              <a:rPr sz="1313" b="1" spc="98" dirty="0" err="1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rPr>
              <a:t>emperature</a:t>
            </a:r>
            <a:r>
              <a:rPr lang="fr-FR" sz="1313" b="1" spc="98" dirty="0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lang="fr-FR" sz="1313" b="1" spc="98" dirty="0" err="1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rPr>
              <a:t>field</a:t>
            </a:r>
            <a:endParaRPr sz="1313" b="1" spc="98" dirty="0">
              <a:effectLst>
                <a:outerShdw blurRad="25400" dist="25400" dir="5520000" rotWithShape="0">
                  <a:srgbClr val="FFFFFF">
                    <a:alpha val="71999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sz="1313" b="1" spc="98" dirty="0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rPr>
              <a:t>precursor decay position</a:t>
            </a:r>
          </a:p>
        </p:txBody>
      </p:sp>
      <p:sp>
        <p:nvSpPr>
          <p:cNvPr id="82" name="Shape 273"/>
          <p:cNvSpPr/>
          <p:nvPr/>
        </p:nvSpPr>
        <p:spPr>
          <a:xfrm>
            <a:off x="3223380" y="4396361"/>
            <a:ext cx="2238754" cy="678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 algn="r">
              <a:defRPr sz="1800">
                <a:solidFill>
                  <a:srgbClr val="000000"/>
                </a:solidFill>
              </a:defRPr>
            </a:pPr>
            <a:r>
              <a:rPr sz="1313" b="1" spc="90" dirty="0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rPr>
              <a:t>delayed neutron source</a:t>
            </a:r>
          </a:p>
          <a:p>
            <a:pPr lvl="0" algn="r">
              <a:defRPr sz="1800">
                <a:solidFill>
                  <a:srgbClr val="000000"/>
                </a:solidFill>
              </a:defRPr>
            </a:pPr>
            <a:r>
              <a:rPr sz="1313" b="1" spc="90" dirty="0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rPr>
              <a:t>Doppler</a:t>
            </a:r>
            <a:r>
              <a:rPr lang="fr-FR" sz="1313" b="1" spc="90" dirty="0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rPr>
              <a:t> feedback </a:t>
            </a:r>
            <a:r>
              <a:rPr lang="fr-FR" sz="1313" b="1" spc="90" dirty="0" err="1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rPr>
              <a:t>effect</a:t>
            </a:r>
            <a:endParaRPr sz="1313" b="1" spc="90" dirty="0">
              <a:effectLst>
                <a:outerShdw blurRad="25400" dist="25400" dir="5520000" rotWithShape="0">
                  <a:srgbClr val="FFFFFF">
                    <a:alpha val="71999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  <a:p>
            <a:pPr lvl="0" algn="r">
              <a:defRPr sz="1800">
                <a:solidFill>
                  <a:srgbClr val="000000"/>
                </a:solidFill>
              </a:defRPr>
            </a:pPr>
            <a:r>
              <a:rPr lang="fr-FR" sz="1313" b="1" spc="90" dirty="0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rPr>
              <a:t>d</a:t>
            </a:r>
            <a:r>
              <a:rPr sz="1313" b="1" spc="90" dirty="0" err="1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rPr>
              <a:t>ensity</a:t>
            </a:r>
            <a:r>
              <a:rPr lang="fr-FR" sz="1313" b="1" spc="90" dirty="0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rPr>
              <a:t> feedback </a:t>
            </a:r>
            <a:r>
              <a:rPr lang="fr-FR" sz="1313" b="1" spc="90" dirty="0" err="1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rPr>
              <a:t>effect</a:t>
            </a:r>
            <a:endParaRPr sz="1313" b="1" spc="90" dirty="0">
              <a:effectLst>
                <a:outerShdw blurRad="25400" dist="25400" dir="5520000" rotWithShape="0">
                  <a:srgbClr val="FFFFFF">
                    <a:alpha val="71999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grpSp>
        <p:nvGrpSpPr>
          <p:cNvPr id="83" name="Groupe 82"/>
          <p:cNvGrpSpPr/>
          <p:nvPr/>
        </p:nvGrpSpPr>
        <p:grpSpPr>
          <a:xfrm>
            <a:off x="2028889" y="3742862"/>
            <a:ext cx="2314126" cy="453009"/>
            <a:chOff x="428912" y="8083193"/>
            <a:chExt cx="4936803" cy="966418"/>
          </a:xfrm>
        </p:grpSpPr>
        <p:pic>
          <p:nvPicPr>
            <p:cNvPr id="84" name="Image 83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5047" y="8364416"/>
              <a:ext cx="1240668" cy="169463"/>
            </a:xfrm>
            <a:prstGeom prst="rect">
              <a:avLst/>
            </a:prstGeom>
            <a:effectLst>
              <a:outerShdw blurRad="38100" dist="38100" dir="5520000" rotWithShape="0">
                <a:srgbClr val="FFFFFF">
                  <a:alpha val="72000"/>
                </a:srgbClr>
              </a:outerShdw>
            </a:effectLst>
          </p:spPr>
        </p:pic>
        <p:sp>
          <p:nvSpPr>
            <p:cNvPr id="85" name="Shape 274"/>
            <p:cNvSpPr/>
            <p:nvPr/>
          </p:nvSpPr>
          <p:spPr>
            <a:xfrm>
              <a:off x="428912" y="8083193"/>
              <a:ext cx="2734290" cy="96641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lvl="0">
                <a:lnSpc>
                  <a:spcPct val="8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1688" b="1" spc="135" dirty="0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rPr>
                <a:t>TFM</a:t>
              </a:r>
            </a:p>
            <a:p>
              <a:pPr lvl="0">
                <a:lnSpc>
                  <a:spcPct val="8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1406" b="1" spc="112" dirty="0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rPr>
                <a:t>(</a:t>
              </a:r>
              <a:r>
                <a:rPr lang="fr-FR" sz="1406" b="1" spc="112" dirty="0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rPr>
                <a:t>new</a:t>
              </a:r>
              <a:r>
                <a:rPr sz="1406" b="1" spc="112" dirty="0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rPr>
                <a:t> model)</a:t>
              </a:r>
            </a:p>
          </p:txBody>
        </p:sp>
      </p:grpSp>
      <p:grpSp>
        <p:nvGrpSpPr>
          <p:cNvPr id="86" name="Groupe 85"/>
          <p:cNvGrpSpPr/>
          <p:nvPr/>
        </p:nvGrpSpPr>
        <p:grpSpPr>
          <a:xfrm>
            <a:off x="8426427" y="3773565"/>
            <a:ext cx="2233467" cy="628023"/>
            <a:chOff x="14163597" y="8148789"/>
            <a:chExt cx="4764729" cy="1339782"/>
          </a:xfrm>
        </p:grpSpPr>
        <p:pic>
          <p:nvPicPr>
            <p:cNvPr id="87" name="Image 86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63597" y="8319298"/>
              <a:ext cx="2554316" cy="173188"/>
            </a:xfrm>
            <a:prstGeom prst="rect">
              <a:avLst/>
            </a:prstGeom>
            <a:effectLst>
              <a:outerShdw blurRad="38100" dist="38100" dir="5520000" rotWithShape="0">
                <a:srgbClr val="FFFFFF">
                  <a:alpha val="72000"/>
                </a:srgbClr>
              </a:outerShdw>
            </a:effectLst>
          </p:spPr>
        </p:pic>
        <p:sp>
          <p:nvSpPr>
            <p:cNvPr id="89" name="Shape 275"/>
            <p:cNvSpPr/>
            <p:nvPr/>
          </p:nvSpPr>
          <p:spPr>
            <a:xfrm>
              <a:off x="16698861" y="8148789"/>
              <a:ext cx="1215377" cy="5972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lnSpc>
                  <a:spcPct val="80000"/>
                </a:lnSpc>
                <a:defRPr sz="3600" b="1" spc="288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pPr lvl="0">
                <a:defRPr sz="1800" b="0" spc="0">
                  <a:solidFill>
                    <a:srgbClr val="000000"/>
                  </a:solidFill>
                  <a:effectLst/>
                </a:defRPr>
              </a:pPr>
              <a:r>
                <a:rPr sz="1688" spc="135"/>
                <a:t>CFD</a:t>
              </a:r>
            </a:p>
          </p:txBody>
        </p:sp>
        <p:sp>
          <p:nvSpPr>
            <p:cNvPr id="90" name="Shape 276"/>
            <p:cNvSpPr/>
            <p:nvPr/>
          </p:nvSpPr>
          <p:spPr>
            <a:xfrm>
              <a:off x="15794338" y="8694233"/>
              <a:ext cx="3133988" cy="7943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lvl="0">
                <a:lnSpc>
                  <a:spcPct val="8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1219" spc="98" dirty="0">
                  <a:solidFill>
                    <a:srgbClr val="5A5F5E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venir Next"/>
                  <a:ea typeface="Avenir Next"/>
                  <a:cs typeface="Avenir Next"/>
                  <a:sym typeface="Avenir Next"/>
                </a:rPr>
                <a:t>k-ε realizable</a:t>
              </a:r>
            </a:p>
            <a:p>
              <a:pPr lvl="0">
                <a:lnSpc>
                  <a:spcPct val="8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1219" spc="98" dirty="0">
                  <a:solidFill>
                    <a:srgbClr val="5A5F5E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venir Next"/>
                  <a:ea typeface="Avenir Next"/>
                  <a:cs typeface="Avenir Next"/>
                  <a:sym typeface="Avenir Next"/>
                </a:rPr>
                <a:t>turbulence model</a:t>
              </a:r>
            </a:p>
          </p:txBody>
        </p:sp>
      </p:grpSp>
      <p:grpSp>
        <p:nvGrpSpPr>
          <p:cNvPr id="91" name="Group 281"/>
          <p:cNvGrpSpPr/>
          <p:nvPr/>
        </p:nvGrpSpPr>
        <p:grpSpPr>
          <a:xfrm flipH="1">
            <a:off x="5528456" y="4524646"/>
            <a:ext cx="1376551" cy="421697"/>
            <a:chOff x="0" y="0"/>
            <a:chExt cx="2936640" cy="899619"/>
          </a:xfrm>
        </p:grpSpPr>
        <p:sp>
          <p:nvSpPr>
            <p:cNvPr id="93" name="Shape 277"/>
            <p:cNvSpPr/>
            <p:nvPr/>
          </p:nvSpPr>
          <p:spPr>
            <a:xfrm flipV="1">
              <a:off x="2559514" y="-1"/>
              <a:ext cx="377127" cy="20326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38100" dist="381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4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063"/>
            </a:p>
          </p:txBody>
        </p:sp>
        <p:sp>
          <p:nvSpPr>
            <p:cNvPr id="94" name="Shape 278"/>
            <p:cNvSpPr/>
            <p:nvPr/>
          </p:nvSpPr>
          <p:spPr>
            <a:xfrm>
              <a:off x="2541840" y="449811"/>
              <a:ext cx="364146" cy="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38100" dist="381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4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063"/>
            </a:p>
          </p:txBody>
        </p:sp>
        <p:sp>
          <p:nvSpPr>
            <p:cNvPr id="95" name="Shape 279"/>
            <p:cNvSpPr/>
            <p:nvPr/>
          </p:nvSpPr>
          <p:spPr>
            <a:xfrm>
              <a:off x="0" y="426932"/>
              <a:ext cx="2144774" cy="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38100" dist="381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4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063"/>
            </a:p>
          </p:txBody>
        </p:sp>
        <p:sp>
          <p:nvSpPr>
            <p:cNvPr id="96" name="Shape 280"/>
            <p:cNvSpPr/>
            <p:nvPr/>
          </p:nvSpPr>
          <p:spPr>
            <a:xfrm>
              <a:off x="2513749" y="696359"/>
              <a:ext cx="377128" cy="20326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38100" dist="381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4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063"/>
            </a:p>
          </p:txBody>
        </p:sp>
      </p:grpSp>
      <p:sp>
        <p:nvSpPr>
          <p:cNvPr id="100" name="Shape 282"/>
          <p:cNvSpPr/>
          <p:nvPr/>
        </p:nvSpPr>
        <p:spPr>
          <a:xfrm>
            <a:off x="2046514" y="5151129"/>
            <a:ext cx="2039972" cy="522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lnSpc>
                <a:spcPct val="80000"/>
              </a:lnSpc>
              <a:defRPr sz="2600" spc="208">
                <a:solidFill>
                  <a:srgbClr val="A61702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effectLst/>
              </a:defRPr>
            </a:pPr>
            <a:r>
              <a:rPr lang="en-US" sz="1219" spc="98" dirty="0"/>
              <a:t>TFM kinetic equations directly implemented and solved in</a:t>
            </a:r>
          </a:p>
        </p:txBody>
      </p:sp>
      <p:grpSp>
        <p:nvGrpSpPr>
          <p:cNvPr id="101" name="Groupe 100"/>
          <p:cNvGrpSpPr/>
          <p:nvPr/>
        </p:nvGrpSpPr>
        <p:grpSpPr>
          <a:xfrm>
            <a:off x="7847355" y="4062404"/>
            <a:ext cx="2102651" cy="1609020"/>
            <a:chOff x="12928246" y="8764976"/>
            <a:chExt cx="4485656" cy="3432576"/>
          </a:xfrm>
        </p:grpSpPr>
        <p:pic>
          <p:nvPicPr>
            <p:cNvPr id="102" name="Image 101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28246" y="8764976"/>
              <a:ext cx="4345238" cy="3387885"/>
            </a:xfrm>
            <a:prstGeom prst="rect">
              <a:avLst/>
            </a:prstGeom>
            <a:effectLst>
              <a:outerShdw blurRad="38100" dist="38100" dir="5520000" rotWithShape="0">
                <a:srgbClr val="FFFFFF">
                  <a:alpha val="72000"/>
                </a:srgbClr>
              </a:outerShdw>
            </a:effectLst>
          </p:spPr>
        </p:pic>
        <p:sp>
          <p:nvSpPr>
            <p:cNvPr id="103" name="Shape 283"/>
            <p:cNvSpPr/>
            <p:nvPr/>
          </p:nvSpPr>
          <p:spPr>
            <a:xfrm>
              <a:off x="14982192" y="11723438"/>
              <a:ext cx="2431710" cy="4741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lnSpc>
                  <a:spcPct val="80000"/>
                </a:lnSpc>
                <a:defRPr sz="2600" spc="208">
                  <a:solidFill>
                    <a:srgbClr val="A61702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pPr lvl="0">
                <a:defRPr sz="1800" spc="0">
                  <a:solidFill>
                    <a:srgbClr val="000000"/>
                  </a:solidFill>
                  <a:effectLst/>
                </a:defRPr>
              </a:pPr>
              <a:r>
                <a:rPr sz="1219" spc="98" dirty="0"/>
                <a:t>performed by</a:t>
              </a:r>
            </a:p>
          </p:txBody>
        </p:sp>
      </p:grpSp>
      <p:pic>
        <p:nvPicPr>
          <p:cNvPr id="104" name="Image 103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022" y="3306624"/>
            <a:ext cx="1189830" cy="263243"/>
          </a:xfrm>
          <a:prstGeom prst="rect">
            <a:avLst/>
          </a:prstGeom>
          <a:effectLst>
            <a:outerShdw blurRad="38100" dist="38100" dir="5520000" rotWithShape="0">
              <a:srgbClr val="FFFFFF">
                <a:alpha val="72000"/>
              </a:srgbClr>
            </a:outerShdw>
          </a:effectLst>
        </p:spPr>
      </p:pic>
      <p:grpSp>
        <p:nvGrpSpPr>
          <p:cNvPr id="105" name="Groupe 104"/>
          <p:cNvGrpSpPr/>
          <p:nvPr/>
        </p:nvGrpSpPr>
        <p:grpSpPr>
          <a:xfrm>
            <a:off x="4775064" y="5121364"/>
            <a:ext cx="2994089" cy="1556197"/>
            <a:chOff x="6559905" y="11024090"/>
            <a:chExt cx="6387390" cy="3319887"/>
          </a:xfrm>
        </p:grpSpPr>
        <p:grpSp>
          <p:nvGrpSpPr>
            <p:cNvPr id="106" name="Group 259"/>
            <p:cNvGrpSpPr/>
            <p:nvPr/>
          </p:nvGrpSpPr>
          <p:grpSpPr>
            <a:xfrm>
              <a:off x="6559905" y="11024090"/>
              <a:ext cx="6387390" cy="3319887"/>
              <a:chOff x="-101600" y="-63500"/>
              <a:chExt cx="6387388" cy="3319885"/>
            </a:xfrm>
          </p:grpSpPr>
          <p:sp>
            <p:nvSpPr>
              <p:cNvPr id="111" name="Shape 258"/>
              <p:cNvSpPr/>
              <p:nvPr/>
            </p:nvSpPr>
            <p:spPr>
              <a:xfrm>
                <a:off x="0" y="0"/>
                <a:ext cx="6184189" cy="3053186"/>
              </a:xfrm>
              <a:prstGeom prst="rect">
                <a:avLst/>
              </a:prstGeom>
              <a:solidFill>
                <a:srgbClr val="DADAE1"/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</a:defRPr>
                </a:pPr>
                <a:endParaRPr sz="938"/>
              </a:p>
            </p:txBody>
          </p:sp>
          <p:pic>
            <p:nvPicPr>
              <p:cNvPr id="112" name="Image 111"/>
              <p:cNvPicPr/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01600" y="-63500"/>
                <a:ext cx="6387389" cy="3319886"/>
              </a:xfrm>
              <a:prstGeom prst="rect">
                <a:avLst/>
              </a:prstGeom>
              <a:effectLst/>
            </p:spPr>
          </p:pic>
        </p:grpSp>
        <p:pic>
          <p:nvPicPr>
            <p:cNvPr id="107" name="new_alpha.png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1845" y="11435287"/>
              <a:ext cx="5756178" cy="233882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8" name="Shape 285"/>
            <p:cNvSpPr/>
            <p:nvPr/>
          </p:nvSpPr>
          <p:spPr>
            <a:xfrm>
              <a:off x="8496022" y="13584122"/>
              <a:ext cx="2605158" cy="5478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lnSpc>
                  <a:spcPct val="80000"/>
                </a:lnSpc>
                <a:defRPr sz="3200" b="1" spc="256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pPr lvl="0">
                <a:defRPr sz="1800" b="0" spc="0">
                  <a:solidFill>
                    <a:srgbClr val="000000"/>
                  </a:solidFill>
                  <a:effectLst/>
                </a:defRPr>
              </a:pPr>
              <a:r>
                <a:rPr sz="1500" spc="120"/>
                <a:t>OpenFOAM</a:t>
              </a:r>
            </a:p>
          </p:txBody>
        </p:sp>
        <p:sp>
          <p:nvSpPr>
            <p:cNvPr id="109" name="Shape 286"/>
            <p:cNvSpPr/>
            <p:nvPr/>
          </p:nvSpPr>
          <p:spPr>
            <a:xfrm>
              <a:off x="7899694" y="11131525"/>
              <a:ext cx="1667465" cy="369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>
                <a:defRPr sz="2400" spc="19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pPr lvl="0">
                <a:defRPr sz="1800" spc="0">
                  <a:effectLst/>
                </a:defRPr>
              </a:pPr>
              <a:r>
                <a:rPr sz="1125" spc="90" dirty="0"/>
                <a:t>TFM mesh</a:t>
              </a:r>
            </a:p>
          </p:txBody>
        </p:sp>
        <p:sp>
          <p:nvSpPr>
            <p:cNvPr id="110" name="Shape 287"/>
            <p:cNvSpPr/>
            <p:nvPr/>
          </p:nvSpPr>
          <p:spPr>
            <a:xfrm>
              <a:off x="10068217" y="11131525"/>
              <a:ext cx="1667465" cy="369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>
                <a:defRPr sz="2400" spc="19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pPr lvl="0">
                <a:defRPr sz="1800" spc="0">
                  <a:effectLst/>
                </a:defRPr>
              </a:pPr>
              <a:r>
                <a:rPr sz="1125" spc="90"/>
                <a:t>CFD mesh</a:t>
              </a:r>
            </a:p>
          </p:txBody>
        </p:sp>
      </p:grpSp>
      <p:sp>
        <p:nvSpPr>
          <p:cNvPr id="113" name="AutoShape 8"/>
          <p:cNvSpPr>
            <a:spLocks noChangeArrowheads="1"/>
          </p:cNvSpPr>
          <p:nvPr/>
        </p:nvSpPr>
        <p:spPr bwMode="auto">
          <a:xfrm>
            <a:off x="7757557" y="5946173"/>
            <a:ext cx="3066179" cy="435688"/>
          </a:xfrm>
          <a:prstGeom prst="wedgeRoundRectCallout">
            <a:avLst>
              <a:gd name="adj1" fmla="val -50195"/>
              <a:gd name="adj2" fmla="val 43403"/>
              <a:gd name="adj3" fmla="val 16667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fr-FR" sz="1400" b="1" dirty="0"/>
              <a:t>PhD thesis of Axel LAUREAU, Grenoble Alpes University, France  (2012-2015)</a:t>
            </a:r>
          </a:p>
        </p:txBody>
      </p:sp>
      <p:pic>
        <p:nvPicPr>
          <p:cNvPr id="115" name="Image 114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26549">
            <a:off x="2661847" y="2636461"/>
            <a:ext cx="882248" cy="1200755"/>
          </a:xfrm>
          <a:prstGeom prst="rect">
            <a:avLst/>
          </a:prstGeom>
          <a:effectLst>
            <a:outerShdw blurRad="38100" dist="38100" dir="5520000" rotWithShape="0">
              <a:srgbClr val="FFFFFF">
                <a:alpha val="72000"/>
              </a:srgbClr>
            </a:outerShdw>
          </a:effectLst>
        </p:spPr>
      </p:pic>
      <p:grpSp>
        <p:nvGrpSpPr>
          <p:cNvPr id="116" name="Groupe 115"/>
          <p:cNvGrpSpPr/>
          <p:nvPr/>
        </p:nvGrpSpPr>
        <p:grpSpPr>
          <a:xfrm>
            <a:off x="5771831" y="1095541"/>
            <a:ext cx="4907889" cy="1567201"/>
            <a:chOff x="3912583" y="925695"/>
            <a:chExt cx="4907889" cy="1567201"/>
          </a:xfrm>
        </p:grpSpPr>
        <p:sp>
          <p:nvSpPr>
            <p:cNvPr id="117" name="Rectangle à coins arrondis 116"/>
            <p:cNvSpPr/>
            <p:nvPr/>
          </p:nvSpPr>
          <p:spPr>
            <a:xfrm>
              <a:off x="3912583" y="925695"/>
              <a:ext cx="4907889" cy="1567201"/>
            </a:xfrm>
            <a:prstGeom prst="roundRect">
              <a:avLst/>
            </a:prstGeom>
            <a:solidFill>
              <a:srgbClr val="DBDB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ectangle 117"/>
                <p:cNvSpPr/>
                <p:nvPr/>
              </p:nvSpPr>
              <p:spPr>
                <a:xfrm>
                  <a:off x="4309101" y="1260827"/>
                  <a:ext cx="4511371" cy="123206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indent="228600"/>
                  <a:r>
                    <a:rPr lang="en-US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fr-F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bar>
                        <m:barPr>
                          <m:ctrlPr>
                            <a:rPr lang="fr-F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barPr>
                        <m:e>
                          <m:bar>
                            <m:barPr>
                              <m:ctrlPr>
                                <a:rPr lang="fr-FR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fr-FR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fr-FR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r-FR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bar>
                        </m:e>
                      </m:bar>
                      <m:f>
                        <m:fPr>
                          <m:ctrlPr>
                            <a:rPr lang="fr-F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𝑒𝑓𝑓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fr-F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bar>
                        <m:barPr>
                          <m:ctrlPr>
                            <a:rPr lang="fr-F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barPr>
                        <m:e>
                          <m:bar>
                            <m:barPr>
                              <m:ctrlPr>
                                <a:rPr lang="fr-FR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fr-FR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fr-FR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r-FR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bar>
                        </m:e>
                      </m:ba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fr-F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1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𝑒𝑓𝑓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fr-F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</m:oMath>
                  </a14:m>
                  <a:endParaRPr lang="fr-FR" sz="1600" i="1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ctrlPr>
                              <a:rPr lang="fr-FR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bar>
                              <m:barPr>
                                <m:ctrlPr>
                                  <a:rPr lang="fr-FR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barPr>
                              <m:e>
                                <m:bar>
                                  <m:barPr>
                                    <m:ctrlPr>
                                      <a:rPr lang="fr-FR" sz="16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barPr>
                                  <m:e>
                                    <m:sSub>
                                      <m:sSubPr>
                                        <m:ctrlPr>
                                          <a:rPr lang="fr-FR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𝐺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fr-FR" sz="1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</a:rPr>
                                              <m:t>𝜒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</a:rPr>
                                              <m:t>𝑝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fr-FR" sz="1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</a:rPr>
                                              <m:t>𝜈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</a:rPr>
                                              <m:t>𝑑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bar>
                              </m:e>
                            </m:bar>
                            <m:f>
                              <m:fPr>
                                <m:ctrlPr>
                                  <a:rPr lang="fr-FR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fr-FR" sz="16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𝑒𝑓𝑓</m:t>
                                    </m:r>
                                  </m:sub>
                                </m:sSub>
                              </m:den>
                            </m:f>
                            <m:sSub>
                              <m:sSubPr>
                                <m:ctrlPr>
                                  <a:rPr lang="fr-FR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bar>
                              <m:barPr>
                                <m:ctrlPr>
                                  <a:rPr lang="fr-FR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barPr>
                              <m:e>
                                <m:bar>
                                  <m:barPr>
                                    <m:ctrlPr>
                                      <a:rPr lang="fr-FR" sz="16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barPr>
                                  <m:e>
                                    <m:sSub>
                                      <m:sSubPr>
                                        <m:ctrlPr>
                                          <a:rPr lang="fr-FR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𝐺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fr-FR" sz="1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</a:rPr>
                                              <m:t>𝜒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</a:rPr>
                                              <m:t>𝑑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fr-FR" sz="1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</a:rPr>
                                              <m:t>𝜈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</a:rPr>
                                              <m:t>𝑑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bar>
                              </m:e>
                            </m:bar>
                            <m:nary>
                              <m:naryPr>
                                <m:chr m:val="∑"/>
                                <m:limLoc m:val="undOvr"/>
                                <m:supHide m:val="on"/>
                                <m:ctrlPr>
                                  <a:rPr lang="fr-FR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fr-FR" sz="16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FR" sz="16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fr-FR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fr-FR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9101" y="1260827"/>
                  <a:ext cx="4511371" cy="1232069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t="-2425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9" name="Rectangle 118"/>
            <p:cNvSpPr/>
            <p:nvPr/>
          </p:nvSpPr>
          <p:spPr>
            <a:xfrm>
              <a:off x="3923928" y="925695"/>
              <a:ext cx="4763740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700" b="1" i="1" u="sng" dirty="0">
                  <a:solidFill>
                    <a:srgbClr val="00206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TFM kinetic equations (prompt/delayed neutrons):</a:t>
              </a:r>
              <a:endParaRPr lang="fr-FR" sz="17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99" name="Image 98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543" y="4192042"/>
            <a:ext cx="1992809" cy="1455279"/>
          </a:xfrm>
          <a:prstGeom prst="rect">
            <a:avLst/>
          </a:prstGeom>
          <a:effectLst>
            <a:outerShdw blurRad="38100" dist="381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14" name="Rectangle 113"/>
          <p:cNvSpPr/>
          <p:nvPr/>
        </p:nvSpPr>
        <p:spPr>
          <a:xfrm>
            <a:off x="5899643" y="37693"/>
            <a:ext cx="5069696" cy="10172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300"/>
              </a:spcAft>
            </a:pPr>
            <a:r>
              <a:rPr lang="fr-FR" sz="1200" dirty="0"/>
              <a:t>A. Laureau et al, </a:t>
            </a:r>
            <a:r>
              <a:rPr lang="en-US" sz="1200" b="1" i="1" dirty="0"/>
              <a:t>“Transient Fission Matrix: kinetic calculation and kinetic parameters βeff and </a:t>
            </a:r>
            <a:r>
              <a:rPr lang="en-US" sz="1200" b="1" i="1" dirty="0" err="1"/>
              <a:t>Λeff</a:t>
            </a:r>
            <a:r>
              <a:rPr lang="en-US" sz="1200" b="1" i="1" dirty="0"/>
              <a:t> calculation”, </a:t>
            </a:r>
            <a:r>
              <a:rPr lang="en-US" sz="1200" dirty="0"/>
              <a:t>Annals of Nuclear Energy, </a:t>
            </a:r>
            <a:r>
              <a:rPr lang="en-US" sz="1200" dirty="0" err="1"/>
              <a:t>vol</a:t>
            </a:r>
            <a:r>
              <a:rPr lang="en-US" sz="1200" dirty="0"/>
              <a:t> 85, p.1035–1044 (2015)</a:t>
            </a:r>
          </a:p>
          <a:p>
            <a:pPr algn="ctr">
              <a:lnSpc>
                <a:spcPct val="80000"/>
              </a:lnSpc>
            </a:pPr>
            <a:r>
              <a:rPr lang="fr-FR" sz="1200" dirty="0"/>
              <a:t>A. Laureau et al, </a:t>
            </a:r>
            <a:r>
              <a:rPr lang="en-US" sz="1200" b="1" i="1" dirty="0"/>
              <a:t>“Local correlated sampling Monte Carlo calculations in the TFM neutronics approach for spatial and point kinetics applications”, </a:t>
            </a:r>
            <a:r>
              <a:rPr lang="en-US" sz="1200" dirty="0"/>
              <a:t>accepted in EPJ-N (2017)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92523786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10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40</a:t>
            </a:r>
            <a:endParaRPr lang="fr-BE" sz="1600" dirty="0">
              <a:solidFill>
                <a:srgbClr val="000099"/>
              </a:solidFill>
            </a:endParaRPr>
          </a:p>
        </p:txBody>
      </p:sp>
      <p:sp>
        <p:nvSpPr>
          <p:cNvPr id="5" name="Shape 1497"/>
          <p:cNvSpPr/>
          <p:nvPr/>
        </p:nvSpPr>
        <p:spPr>
          <a:xfrm>
            <a:off x="1305558" y="953019"/>
            <a:ext cx="9895535" cy="46422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600"/>
              </a:spcBef>
              <a:defRPr sz="2200" spc="176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2000" dirty="0"/>
              <a:t>Step 1 - equilibrium solution:</a:t>
            </a:r>
          </a:p>
          <a:p>
            <a:pPr marL="226391" indent="-226391" algn="l">
              <a:spcBef>
                <a:spcPts val="600"/>
              </a:spcBef>
              <a:buSzPct val="44000"/>
              <a:buBlip>
                <a:blip r:embed="rId4"/>
              </a:buBlip>
              <a:defRPr sz="2200" spc="176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2000" dirty="0"/>
              <a:t>fixed known parameters</a:t>
            </a:r>
            <a:br>
              <a:rPr sz="2000" dirty="0"/>
            </a:br>
            <a:r>
              <a:rPr sz="2000" dirty="0">
                <a:solidFill>
                  <a:srgbClr val="53585F"/>
                </a:solidFill>
              </a:rPr>
              <a:t>3GW, average temperature 973 K, circulation time 4s, …</a:t>
            </a:r>
          </a:p>
          <a:p>
            <a:pPr marL="226391" indent="-226391" algn="l">
              <a:spcBef>
                <a:spcPts val="600"/>
              </a:spcBef>
              <a:buSzPct val="44000"/>
              <a:buBlip>
                <a:blip r:embed="rId4"/>
              </a:buBlip>
              <a:defRPr sz="2200" spc="176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2000" dirty="0"/>
              <a:t>iterations over problem parameters</a:t>
            </a:r>
            <a:br>
              <a:rPr sz="2000" dirty="0"/>
            </a:br>
            <a:r>
              <a:rPr sz="2000" dirty="0">
                <a:solidFill>
                  <a:srgbClr val="53585F"/>
                </a:solidFill>
              </a:rPr>
              <a:t>temperature distribution, pump power, …</a:t>
            </a:r>
          </a:p>
          <a:p>
            <a:pPr algn="l">
              <a:spcBef>
                <a:spcPts val="600"/>
              </a:spcBef>
              <a:defRPr sz="2200" spc="176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2000" dirty="0">
              <a:solidFill>
                <a:srgbClr val="53585F"/>
              </a:solidFill>
            </a:endParaRPr>
          </a:p>
          <a:p>
            <a:pPr algn="l">
              <a:spcBef>
                <a:spcPts val="600"/>
              </a:spcBef>
              <a:defRPr sz="2200" spc="176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2000" dirty="0"/>
              <a:t>Step 2 - transient studies:</a:t>
            </a:r>
          </a:p>
          <a:p>
            <a:pPr marL="226391" indent="-226391" algn="l">
              <a:spcBef>
                <a:spcPts val="600"/>
              </a:spcBef>
              <a:buSzPct val="44000"/>
              <a:buBlip>
                <a:blip r:embed="rId4"/>
              </a:buBlip>
              <a:defRPr sz="2200" spc="176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2000" dirty="0"/>
              <a:t>load following (normal operation)</a:t>
            </a:r>
            <a:br>
              <a:rPr sz="2000" dirty="0"/>
            </a:br>
            <a:r>
              <a:rPr sz="2000" dirty="0">
                <a:solidFill>
                  <a:srgbClr val="53585F"/>
                </a:solidFill>
              </a:rPr>
              <a:t>power extraction modification via the intermediate fluid temperature</a:t>
            </a:r>
          </a:p>
          <a:p>
            <a:pPr marL="226391" indent="-226391" algn="l">
              <a:spcBef>
                <a:spcPts val="600"/>
              </a:spcBef>
              <a:buSzPct val="44000"/>
              <a:buBlip>
                <a:blip r:embed="rId4"/>
              </a:buBlip>
              <a:defRPr sz="2200" spc="176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2000" dirty="0"/>
              <a:t>overcooling (accident)</a:t>
            </a:r>
            <a:br>
              <a:rPr sz="2000" dirty="0"/>
            </a:br>
            <a:r>
              <a:rPr sz="2000" dirty="0">
                <a:solidFill>
                  <a:srgbClr val="53585F"/>
                </a:solidFill>
              </a:rPr>
              <a:t>fast modification of the intermediate temperature</a:t>
            </a:r>
          </a:p>
          <a:p>
            <a:pPr marL="226391" indent="-226391" algn="l">
              <a:spcBef>
                <a:spcPts val="600"/>
              </a:spcBef>
              <a:buSzPct val="44000"/>
              <a:buBlip>
                <a:blip r:embed="rId4"/>
              </a:buBlip>
              <a:defRPr sz="2200" spc="176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2000" dirty="0"/>
              <a:t>reactivity insertion (accident)</a:t>
            </a:r>
            <a:br>
              <a:rPr sz="2000" dirty="0"/>
            </a:br>
            <a:r>
              <a:rPr sz="2000" dirty="0">
                <a:solidFill>
                  <a:srgbClr val="53585F"/>
                </a:solidFill>
              </a:rPr>
              <a:t>“artificial” increase of the multiplication factor</a:t>
            </a:r>
          </a:p>
        </p:txBody>
      </p:sp>
      <p:pic>
        <p:nvPicPr>
          <p:cNvPr id="6" name="Picture 1538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1600" y="3497875"/>
            <a:ext cx="1061651" cy="150183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7" name="Shape 1499"/>
          <p:cNvSpPr/>
          <p:nvPr/>
        </p:nvSpPr>
        <p:spPr>
          <a:xfrm>
            <a:off x="408775" y="4821850"/>
            <a:ext cx="1029398" cy="379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A61702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initialise</a:t>
            </a:r>
          </a:p>
        </p:txBody>
      </p:sp>
      <p:grpSp>
        <p:nvGrpSpPr>
          <p:cNvPr id="8" name="Group 1533"/>
          <p:cNvGrpSpPr/>
          <p:nvPr/>
        </p:nvGrpSpPr>
        <p:grpSpPr>
          <a:xfrm>
            <a:off x="323382" y="2889350"/>
            <a:ext cx="11528990" cy="4063899"/>
            <a:chOff x="-215900" y="-92664"/>
            <a:chExt cx="12970293" cy="4490191"/>
          </a:xfrm>
        </p:grpSpPr>
        <p:sp>
          <p:nvSpPr>
            <p:cNvPr id="9" name="Shape 1507"/>
            <p:cNvSpPr/>
            <p:nvPr/>
          </p:nvSpPr>
          <p:spPr>
            <a:xfrm>
              <a:off x="178475" y="561121"/>
              <a:ext cx="9895534" cy="3300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defRPr sz="2000" spc="159"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dirty="0" err="1"/>
                <a:t>Etape</a:t>
              </a:r>
              <a:r>
                <a:rPr dirty="0"/>
                <a:t> 2 - </a:t>
              </a:r>
              <a:r>
                <a:rPr dirty="0" err="1"/>
                <a:t>étude</a:t>
              </a:r>
              <a:r>
                <a:rPr dirty="0"/>
                <a:t> de </a:t>
              </a:r>
              <a:r>
                <a:rPr dirty="0" err="1"/>
                <a:t>transitoires</a:t>
              </a:r>
              <a:r>
                <a:rPr dirty="0"/>
                <a:t> :</a:t>
              </a:r>
            </a:p>
            <a:p>
              <a:pPr marL="226391" indent="-226391" algn="just">
                <a:lnSpc>
                  <a:spcPct val="120000"/>
                </a:lnSpc>
                <a:spcBef>
                  <a:spcPts val="600"/>
                </a:spcBef>
                <a:buSzPct val="30000"/>
                <a:buBlip>
                  <a:blip r:embed="rId6"/>
                </a:buBlip>
                <a:defRPr sz="2000" spc="159"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 err="1"/>
                <a:t>Suivi</a:t>
              </a:r>
              <a:r>
                <a:rPr dirty="0"/>
                <a:t> de charge (</a:t>
              </a:r>
              <a:r>
                <a:rPr i="1" dirty="0" err="1"/>
                <a:t>fonctionnement</a:t>
              </a:r>
              <a:r>
                <a:rPr i="1" dirty="0"/>
                <a:t> normal</a:t>
              </a:r>
              <a:r>
                <a:rPr dirty="0"/>
                <a:t>)</a:t>
              </a:r>
              <a:br>
                <a:rPr dirty="0"/>
              </a:br>
              <a:r>
                <a:rPr dirty="0">
                  <a:solidFill>
                    <a:srgbClr val="5A5F5E"/>
                  </a:solidFill>
                </a:rPr>
                <a:t>modification de la puissance </a:t>
              </a:r>
              <a:r>
                <a:rPr dirty="0" err="1">
                  <a:solidFill>
                    <a:srgbClr val="5A5F5E"/>
                  </a:solidFill>
                </a:rPr>
                <a:t>extraite</a:t>
              </a:r>
              <a:r>
                <a:rPr dirty="0">
                  <a:solidFill>
                    <a:srgbClr val="5A5F5E"/>
                  </a:solidFill>
                </a:rPr>
                <a:t> via la </a:t>
              </a:r>
              <a:r>
                <a:rPr dirty="0" err="1">
                  <a:solidFill>
                    <a:srgbClr val="5A5F5E"/>
                  </a:solidFill>
                </a:rPr>
                <a:t>température</a:t>
              </a:r>
              <a:r>
                <a:rPr dirty="0">
                  <a:solidFill>
                    <a:srgbClr val="5A5F5E"/>
                  </a:solidFill>
                </a:rPr>
                <a:t> du </a:t>
              </a:r>
              <a:r>
                <a:rPr dirty="0" err="1">
                  <a:solidFill>
                    <a:srgbClr val="5A5F5E"/>
                  </a:solidFill>
                </a:rPr>
                <a:t>fluide</a:t>
              </a:r>
              <a:r>
                <a:rPr dirty="0">
                  <a:solidFill>
                    <a:srgbClr val="5A5F5E"/>
                  </a:solidFill>
                </a:rPr>
                <a:t> </a:t>
              </a:r>
              <a:r>
                <a:rPr dirty="0" err="1">
                  <a:solidFill>
                    <a:srgbClr val="5A5F5E"/>
                  </a:solidFill>
                </a:rPr>
                <a:t>intermédiaire</a:t>
              </a:r>
              <a:endParaRPr dirty="0">
                <a:solidFill>
                  <a:srgbClr val="5A5F5E"/>
                </a:solidFill>
              </a:endParaRPr>
            </a:p>
            <a:p>
              <a:pPr marL="226391" indent="-226391" algn="just">
                <a:lnSpc>
                  <a:spcPct val="120000"/>
                </a:lnSpc>
                <a:spcBef>
                  <a:spcPts val="600"/>
                </a:spcBef>
                <a:buSzPct val="30000"/>
                <a:buBlip>
                  <a:blip r:embed="rId6"/>
                </a:buBlip>
                <a:defRPr sz="2000" spc="159"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Sur-</a:t>
              </a:r>
              <a:r>
                <a:rPr dirty="0" err="1"/>
                <a:t>refroidissement</a:t>
              </a:r>
              <a:r>
                <a:rPr dirty="0"/>
                <a:t> (</a:t>
              </a:r>
              <a:r>
                <a:rPr i="1" dirty="0"/>
                <a:t>accident</a:t>
              </a:r>
              <a:r>
                <a:rPr dirty="0"/>
                <a:t>)</a:t>
              </a:r>
              <a:br>
                <a:rPr dirty="0"/>
              </a:br>
              <a:r>
                <a:rPr dirty="0">
                  <a:solidFill>
                    <a:srgbClr val="5A5F5E"/>
                  </a:solidFill>
                </a:rPr>
                <a:t>modification </a:t>
              </a:r>
              <a:r>
                <a:rPr dirty="0" err="1">
                  <a:solidFill>
                    <a:srgbClr val="5A5F5E"/>
                  </a:solidFill>
                </a:rPr>
                <a:t>instantanée</a:t>
              </a:r>
              <a:r>
                <a:rPr dirty="0">
                  <a:solidFill>
                    <a:srgbClr val="5A5F5E"/>
                  </a:solidFill>
                </a:rPr>
                <a:t> du la </a:t>
              </a:r>
              <a:r>
                <a:rPr dirty="0" err="1">
                  <a:solidFill>
                    <a:srgbClr val="5A5F5E"/>
                  </a:solidFill>
                </a:rPr>
                <a:t>température</a:t>
              </a:r>
              <a:r>
                <a:rPr dirty="0">
                  <a:solidFill>
                    <a:srgbClr val="5A5F5E"/>
                  </a:solidFill>
                </a:rPr>
                <a:t> du </a:t>
              </a:r>
              <a:r>
                <a:rPr dirty="0" err="1">
                  <a:solidFill>
                    <a:srgbClr val="5A5F5E"/>
                  </a:solidFill>
                </a:rPr>
                <a:t>fluide</a:t>
              </a:r>
              <a:r>
                <a:rPr dirty="0">
                  <a:solidFill>
                    <a:srgbClr val="5A5F5E"/>
                  </a:solidFill>
                </a:rPr>
                <a:t> </a:t>
              </a:r>
              <a:r>
                <a:rPr dirty="0" err="1" smtClean="0">
                  <a:solidFill>
                    <a:srgbClr val="5A5F5E"/>
                  </a:solidFill>
                </a:rPr>
                <a:t>intermédiaire</a:t>
              </a:r>
              <a:endParaRPr dirty="0">
                <a:solidFill>
                  <a:srgbClr val="5A5F5E"/>
                </a:solidFill>
              </a:endParaRPr>
            </a:p>
          </p:txBody>
        </p:sp>
        <p:grpSp>
          <p:nvGrpSpPr>
            <p:cNvPr id="10" name="Group 1510"/>
            <p:cNvGrpSpPr/>
            <p:nvPr/>
          </p:nvGrpSpPr>
          <p:grpSpPr>
            <a:xfrm>
              <a:off x="-215900" y="-92664"/>
              <a:ext cx="12970293" cy="4490191"/>
              <a:chOff x="0" y="0"/>
              <a:chExt cx="12970292" cy="4490189"/>
            </a:xfrm>
          </p:grpSpPr>
          <p:sp>
            <p:nvSpPr>
              <p:cNvPr id="33" name="Shape 1509"/>
              <p:cNvSpPr/>
              <p:nvPr/>
            </p:nvSpPr>
            <p:spPr>
              <a:xfrm>
                <a:off x="215900" y="139700"/>
                <a:ext cx="12538493" cy="393139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endParaRPr/>
              </a:p>
            </p:txBody>
          </p:sp>
          <p:pic>
            <p:nvPicPr>
              <p:cNvPr id="34" name="Picture 1507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-1"/>
                <a:ext cx="12970293" cy="4490191"/>
              </a:xfrm>
              <a:prstGeom prst="rect">
                <a:avLst/>
              </a:prstGeom>
              <a:effectLst/>
            </p:spPr>
          </p:pic>
        </p:grpSp>
        <p:pic>
          <p:nvPicPr>
            <p:cNvPr id="11" name="ref_7_alpha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24929" b="45906"/>
            <a:stretch>
              <a:fillRect/>
            </a:stretch>
          </p:blipFill>
          <p:spPr>
            <a:xfrm>
              <a:off x="3415021" y="0"/>
              <a:ext cx="9157987" cy="33630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" name="Group 1516"/>
            <p:cNvGrpSpPr/>
            <p:nvPr/>
          </p:nvGrpSpPr>
          <p:grpSpPr>
            <a:xfrm>
              <a:off x="3701467" y="3429834"/>
              <a:ext cx="2475358" cy="603432"/>
              <a:chOff x="162557" y="72914"/>
              <a:chExt cx="2475356" cy="603431"/>
            </a:xfrm>
          </p:grpSpPr>
          <p:sp>
            <p:nvSpPr>
              <p:cNvPr id="29" name="Shape 1512"/>
              <p:cNvSpPr/>
              <p:nvPr/>
            </p:nvSpPr>
            <p:spPr>
              <a:xfrm>
                <a:off x="312520" y="256937"/>
                <a:ext cx="2325393" cy="4194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r="5520000" rotWithShape="0">
                  <a:srgbClr val="000000">
                    <a:alpha val="20000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1800" b="1" spc="144">
                    <a:solidFill>
                      <a:srgbClr val="3E3B39"/>
                    </a:solidFill>
                    <a:effectLst>
                      <a:outerShdw blurRad="25400" dist="25400" dir="5520000" rotWithShape="0">
                        <a:srgbClr val="FFFFFF">
                          <a:alpha val="71999"/>
                        </a:srgbClr>
                      </a:outerShdw>
                    </a:effectLst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dirty="0"/>
                  <a:t>Power [GW/m</a:t>
                </a:r>
                <a:r>
                  <a:rPr baseline="31999" dirty="0"/>
                  <a:t>3</a:t>
                </a:r>
                <a:r>
                  <a:rPr dirty="0"/>
                  <a:t>]</a:t>
                </a:r>
              </a:p>
            </p:txBody>
          </p:sp>
          <p:sp>
            <p:nvSpPr>
              <p:cNvPr id="30" name="Shape 1513"/>
              <p:cNvSpPr/>
              <p:nvPr/>
            </p:nvSpPr>
            <p:spPr>
              <a:xfrm>
                <a:off x="2267998" y="262853"/>
                <a:ext cx="247651" cy="407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1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1</a:t>
                </a:r>
              </a:p>
            </p:txBody>
          </p:sp>
          <p:sp>
            <p:nvSpPr>
              <p:cNvPr id="31" name="Shape 1514"/>
              <p:cNvSpPr/>
              <p:nvPr/>
            </p:nvSpPr>
            <p:spPr>
              <a:xfrm>
                <a:off x="162557" y="262853"/>
                <a:ext cx="247651" cy="407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1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0</a:t>
                </a:r>
              </a:p>
            </p:txBody>
          </p:sp>
          <p:pic>
            <p:nvPicPr>
              <p:cNvPr id="32" name="legende3_alpha.png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5400000" flipH="1">
                <a:off x="1219742" y="-856518"/>
                <a:ext cx="261944" cy="21208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" name="Group 1521"/>
            <p:cNvGrpSpPr/>
            <p:nvPr/>
          </p:nvGrpSpPr>
          <p:grpSpPr>
            <a:xfrm>
              <a:off x="6640797" y="3425167"/>
              <a:ext cx="2828837" cy="597712"/>
              <a:chOff x="23581" y="72914"/>
              <a:chExt cx="2828835" cy="597711"/>
            </a:xfrm>
          </p:grpSpPr>
          <p:sp>
            <p:nvSpPr>
              <p:cNvPr id="25" name="Shape 1517"/>
              <p:cNvSpPr/>
              <p:nvPr/>
            </p:nvSpPr>
            <p:spPr>
              <a:xfrm>
                <a:off x="804662" y="267585"/>
                <a:ext cx="2047754" cy="358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r="5520000" rotWithShape="0">
                  <a:srgbClr val="000000">
                    <a:alpha val="20000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1800" b="1" spc="144">
                    <a:solidFill>
                      <a:srgbClr val="3E3B39"/>
                    </a:solidFill>
                    <a:effectLst>
                      <a:outerShdw blurRad="25400" dist="25400" dir="5520000" rotWithShape="0">
                        <a:srgbClr val="FFFFFF">
                          <a:alpha val="71999"/>
                        </a:srgbClr>
                      </a:outerShdw>
                    </a:effectLst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dirty="0" err="1"/>
                  <a:t>T</a:t>
                </a:r>
                <a:r>
                  <a:rPr baseline="-5999" dirty="0" err="1"/>
                  <a:t>fuel</a:t>
                </a:r>
                <a:r>
                  <a:rPr dirty="0"/>
                  <a:t> [K]</a:t>
                </a:r>
              </a:p>
            </p:txBody>
          </p:sp>
          <p:sp>
            <p:nvSpPr>
              <p:cNvPr id="26" name="Shape 1518"/>
              <p:cNvSpPr/>
              <p:nvPr/>
            </p:nvSpPr>
            <p:spPr>
              <a:xfrm>
                <a:off x="2082218" y="262853"/>
                <a:ext cx="647701" cy="407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 sz="21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1080</a:t>
                </a:r>
              </a:p>
            </p:txBody>
          </p:sp>
          <p:sp>
            <p:nvSpPr>
              <p:cNvPr id="27" name="Shape 1519"/>
              <p:cNvSpPr/>
              <p:nvPr/>
            </p:nvSpPr>
            <p:spPr>
              <a:xfrm>
                <a:off x="23581" y="262853"/>
                <a:ext cx="514351" cy="407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r">
                  <a:defRPr sz="21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dirty="0"/>
                  <a:t>890</a:t>
                </a:r>
              </a:p>
            </p:txBody>
          </p:sp>
          <p:pic>
            <p:nvPicPr>
              <p:cNvPr id="28" name="legende3_alpha.png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5400000" flipH="1">
                <a:off x="1219742" y="-856518"/>
                <a:ext cx="261944" cy="21208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" name="Group 1527"/>
            <p:cNvGrpSpPr/>
            <p:nvPr/>
          </p:nvGrpSpPr>
          <p:grpSpPr>
            <a:xfrm>
              <a:off x="9933373" y="3357127"/>
              <a:ext cx="2495062" cy="768113"/>
              <a:chOff x="0" y="-25095"/>
              <a:chExt cx="2495061" cy="768111"/>
            </a:xfrm>
          </p:grpSpPr>
          <p:sp>
            <p:nvSpPr>
              <p:cNvPr id="20" name="Shape 1522"/>
              <p:cNvSpPr/>
              <p:nvPr/>
            </p:nvSpPr>
            <p:spPr>
              <a:xfrm>
                <a:off x="103517" y="-25095"/>
                <a:ext cx="2047754" cy="6520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r="5520000" rotWithShape="0">
                  <a:srgbClr val="000000">
                    <a:alpha val="20000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1800" b="1" spc="144">
                    <a:solidFill>
                      <a:srgbClr val="3E3B39"/>
                    </a:solidFill>
                    <a:effectLst>
                      <a:outerShdw blurRad="25400" dist="25400" dir="5520000" rotWithShape="0">
                        <a:srgbClr val="FFFFFF">
                          <a:alpha val="71999"/>
                        </a:srgbClr>
                      </a:outerShdw>
                    </a:effectLst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sz="3900" spc="312" baseline="-5999" dirty="0"/>
                  <a:t>       </a:t>
                </a:r>
                <a:r>
                  <a:rPr dirty="0"/>
                  <a:t> [m</a:t>
                </a:r>
                <a:r>
                  <a:rPr baseline="31999" dirty="0"/>
                  <a:t>-3</a:t>
                </a:r>
                <a:r>
                  <a:rPr dirty="0"/>
                  <a:t>]</a:t>
                </a:r>
              </a:p>
            </p:txBody>
          </p:sp>
          <p:sp>
            <p:nvSpPr>
              <p:cNvPr id="21" name="Shape 1523"/>
              <p:cNvSpPr/>
              <p:nvPr/>
            </p:nvSpPr>
            <p:spPr>
              <a:xfrm>
                <a:off x="2047385" y="189939"/>
                <a:ext cx="447676" cy="407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 sz="21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1.5</a:t>
                </a:r>
              </a:p>
            </p:txBody>
          </p:sp>
          <p:sp>
            <p:nvSpPr>
              <p:cNvPr id="22" name="Shape 1524"/>
              <p:cNvSpPr/>
              <p:nvPr/>
            </p:nvSpPr>
            <p:spPr>
              <a:xfrm>
                <a:off x="0" y="189939"/>
                <a:ext cx="247651" cy="407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r">
                  <a:defRPr sz="21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0</a:t>
                </a:r>
              </a:p>
            </p:txBody>
          </p:sp>
          <p:pic>
            <p:nvPicPr>
              <p:cNvPr id="23" name="legende3_alpha.png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5400000" flipH="1">
                <a:off x="1080407" y="-929432"/>
                <a:ext cx="261945" cy="21208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" name="ref_7_alpha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82250" t="59973" r="11161" b="31519"/>
              <a:stretch>
                <a:fillRect/>
              </a:stretch>
            </p:blipFill>
            <p:spPr>
              <a:xfrm>
                <a:off x="269360" y="240663"/>
                <a:ext cx="763326" cy="5023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" name="Group 1532"/>
            <p:cNvGrpSpPr/>
            <p:nvPr/>
          </p:nvGrpSpPr>
          <p:grpSpPr>
            <a:xfrm>
              <a:off x="543207" y="3429834"/>
              <a:ext cx="2382514" cy="603432"/>
              <a:chOff x="150946" y="72914"/>
              <a:chExt cx="2382512" cy="603431"/>
            </a:xfrm>
          </p:grpSpPr>
          <p:sp>
            <p:nvSpPr>
              <p:cNvPr id="16" name="Shape 1528"/>
              <p:cNvSpPr/>
              <p:nvPr/>
            </p:nvSpPr>
            <p:spPr>
              <a:xfrm>
                <a:off x="412620" y="256937"/>
                <a:ext cx="2008836" cy="4194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r="5520000" rotWithShape="0">
                  <a:srgbClr val="000000">
                    <a:alpha val="20000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800" b="1" spc="144">
                    <a:solidFill>
                      <a:srgbClr val="3E3B39"/>
                    </a:solidFill>
                    <a:effectLst>
                      <a:outerShdw blurRad="25400" dist="25400" dir="5520000" rotWithShape="0">
                        <a:srgbClr val="FFFFFF">
                          <a:alpha val="71999"/>
                        </a:srgbClr>
                      </a:outerShdw>
                    </a:effectLst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dirty="0"/>
                  <a:t>Velocity [m/s]</a:t>
                </a:r>
              </a:p>
            </p:txBody>
          </p:sp>
          <p:sp>
            <p:nvSpPr>
              <p:cNvPr id="17" name="Shape 1529"/>
              <p:cNvSpPr/>
              <p:nvPr/>
            </p:nvSpPr>
            <p:spPr>
              <a:xfrm>
                <a:off x="2285807" y="262853"/>
                <a:ext cx="247651" cy="407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1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5</a:t>
                </a:r>
              </a:p>
            </p:txBody>
          </p:sp>
          <p:sp>
            <p:nvSpPr>
              <p:cNvPr id="18" name="Shape 1530"/>
              <p:cNvSpPr/>
              <p:nvPr/>
            </p:nvSpPr>
            <p:spPr>
              <a:xfrm>
                <a:off x="150946" y="262853"/>
                <a:ext cx="247651" cy="407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1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0</a:t>
                </a:r>
              </a:p>
            </p:txBody>
          </p:sp>
          <p:pic>
            <p:nvPicPr>
              <p:cNvPr id="19" name="legende3_alpha.png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5400000" flipH="1">
                <a:off x="1219742" y="-856518"/>
                <a:ext cx="261944" cy="21208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5" name="out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470699" y="3002521"/>
            <a:ext cx="3028793" cy="29663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" name="Group 1537"/>
          <p:cNvGrpSpPr/>
          <p:nvPr/>
        </p:nvGrpSpPr>
        <p:grpSpPr>
          <a:xfrm>
            <a:off x="3528354" y="3892191"/>
            <a:ext cx="2697411" cy="1357610"/>
            <a:chOff x="471607" y="242358"/>
            <a:chExt cx="3034628" cy="1500019"/>
          </a:xfrm>
        </p:grpSpPr>
        <p:sp>
          <p:nvSpPr>
            <p:cNvPr id="37" name="Shape 1535"/>
            <p:cNvSpPr/>
            <p:nvPr/>
          </p:nvSpPr>
          <p:spPr>
            <a:xfrm rot="18900000">
              <a:off x="471607" y="244847"/>
              <a:ext cx="1984480" cy="5654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r="5520000" rotWithShape="0">
                <a:srgbClr val="000000"/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>
                  <a:solidFill>
                    <a:srgbClr val="FFFFFF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dirty="0"/>
                <a:t>Core</a:t>
              </a:r>
            </a:p>
          </p:txBody>
        </p:sp>
        <p:sp>
          <p:nvSpPr>
            <p:cNvPr id="38" name="Shape 1536"/>
            <p:cNvSpPr/>
            <p:nvPr/>
          </p:nvSpPr>
          <p:spPr>
            <a:xfrm rot="16200000">
              <a:off x="2348928" y="585071"/>
              <a:ext cx="1500019" cy="814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r="5520000" rotWithShape="0">
                <a:srgbClr val="000000"/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900">
                  <a:solidFill>
                    <a:srgbClr val="FFFFFF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pPr algn="ctr"/>
              <a:r>
                <a:rPr dirty="0"/>
                <a:t>Heat Exchanger</a:t>
              </a:r>
            </a:p>
          </p:txBody>
        </p:sp>
      </p:grpSp>
      <p:pic>
        <p:nvPicPr>
          <p:cNvPr id="39" name="pasted-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171263" y="5644947"/>
            <a:ext cx="1015987" cy="467859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itre 5"/>
          <p:cNvSpPr txBox="1">
            <a:spLocks/>
          </p:cNvSpPr>
          <p:nvPr/>
        </p:nvSpPr>
        <p:spPr bwMode="auto">
          <a:xfrm>
            <a:off x="640133" y="125794"/>
            <a:ext cx="5143044" cy="648072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 fontScale="77500" lnSpcReduction="2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800" b="1" dirty="0">
                <a:solidFill>
                  <a:srgbClr val="003385"/>
                </a:solidFill>
                <a:cs typeface="Arial" pitchFamily="34" charset="0"/>
              </a:rPr>
              <a:t>Concept of MSFR: </a:t>
            </a:r>
            <a:r>
              <a:rPr lang="en-US" sz="2600" b="1" dirty="0">
                <a:solidFill>
                  <a:srgbClr val="003385"/>
                </a:solidFill>
                <a:cs typeface="Arial" pitchFamily="34" charset="0"/>
              </a:rPr>
              <a:t>transient calculations – the Transient Fission Matrix (TFM) approach</a:t>
            </a:r>
          </a:p>
        </p:txBody>
      </p:sp>
    </p:spTree>
    <p:extLst>
      <p:ext uri="{BB962C8B-B14F-4D97-AF65-F5344CB8AC3E}">
        <p14:creationId xmlns:p14="http://schemas.microsoft.com/office/powerpoint/2010/main" val="1944616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space réservé du numéro de diapositive 1"/>
          <p:cNvSpPr txBox="1">
            <a:spLocks/>
          </p:cNvSpPr>
          <p:nvPr/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0" latinLnBrk="0" hangingPunct="0">
              <a:defRPr sz="1600" b="1" kern="12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dirty="0" smtClean="0"/>
              <a:t>41</a:t>
            </a:r>
            <a:endParaRPr lang="fr-BE" dirty="0"/>
          </a:p>
        </p:txBody>
      </p:sp>
      <p:pic>
        <p:nvPicPr>
          <p:cNvPr id="2" name="sdc_2GW_3GW_6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6279" y="3522004"/>
            <a:ext cx="4161779" cy="2604724"/>
          </a:xfrm>
          <a:prstGeom prst="rect">
            <a:avLst/>
          </a:prstGeom>
        </p:spPr>
      </p:pic>
      <p:sp>
        <p:nvSpPr>
          <p:cNvPr id="2691" name="Shape 2691"/>
          <p:cNvSpPr/>
          <p:nvPr/>
        </p:nvSpPr>
        <p:spPr>
          <a:xfrm>
            <a:off x="1971874" y="783859"/>
            <a:ext cx="356231" cy="197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8" h="19278" extrusionOk="0">
                <a:moveTo>
                  <a:pt x="21137" y="9684"/>
                </a:moveTo>
                <a:cubicBezTo>
                  <a:pt x="20820" y="3681"/>
                  <a:pt x="16565" y="1729"/>
                  <a:pt x="12678" y="631"/>
                </a:cubicBezTo>
                <a:cubicBezTo>
                  <a:pt x="6528" y="-1106"/>
                  <a:pt x="-29" y="479"/>
                  <a:pt x="0" y="8700"/>
                </a:cubicBezTo>
                <a:cubicBezTo>
                  <a:pt x="22" y="15089"/>
                  <a:pt x="4497" y="17632"/>
                  <a:pt x="8716" y="18777"/>
                </a:cubicBezTo>
                <a:cubicBezTo>
                  <a:pt x="15045" y="20494"/>
                  <a:pt x="21571" y="17873"/>
                  <a:pt x="21137" y="9684"/>
                </a:cubicBezTo>
                <a:close/>
              </a:path>
            </a:pathLst>
          </a:custGeom>
          <a:solidFill>
            <a:schemeClr val="accent4">
              <a:alpha val="3876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</a:defRPr>
            </a:pPr>
            <a:endParaRPr sz="225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703" name="sdc_double_1_cadre_alpha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24282" y="790004"/>
            <a:ext cx="8299631" cy="2000055"/>
          </a:xfrm>
          <a:prstGeom prst="rect">
            <a:avLst/>
          </a:prstGeom>
          <a:ln w="12700">
            <a:miter lim="400000"/>
          </a:ln>
        </p:spPr>
      </p:pic>
      <p:sp>
        <p:nvSpPr>
          <p:cNvPr id="2704" name="Shape 2704"/>
          <p:cNvSpPr/>
          <p:nvPr/>
        </p:nvSpPr>
        <p:spPr>
          <a:xfrm>
            <a:off x="6158323" y="911841"/>
            <a:ext cx="775484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900">
                <a:solidFill>
                  <a:srgbClr val="E82C05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1266"/>
              <a:t>2→3 GW</a:t>
            </a:r>
          </a:p>
        </p:txBody>
      </p:sp>
      <p:sp>
        <p:nvSpPr>
          <p:cNvPr id="2705" name="Shape 2705"/>
          <p:cNvSpPr/>
          <p:nvPr/>
        </p:nvSpPr>
        <p:spPr>
          <a:xfrm>
            <a:off x="6153279" y="2206630"/>
            <a:ext cx="785577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900">
                <a:solidFill>
                  <a:srgbClr val="3440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1266"/>
              <a:t>3→2 GW</a:t>
            </a:r>
          </a:p>
        </p:txBody>
      </p:sp>
      <p:sp>
        <p:nvSpPr>
          <p:cNvPr id="2706" name="Shape 2706"/>
          <p:cNvSpPr/>
          <p:nvPr/>
        </p:nvSpPr>
        <p:spPr>
          <a:xfrm rot="16214612">
            <a:off x="1330645" y="1590121"/>
            <a:ext cx="933525" cy="2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125" i="1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sym typeface="Gill Sans SemiBold"/>
              </a:rPr>
              <a:t>k</a:t>
            </a:r>
            <a:r>
              <a:rPr sz="1125" i="1" spc="144" baseline="-599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sym typeface="Gill Sans SemiBold"/>
              </a:rPr>
              <a:t>p</a:t>
            </a:r>
            <a:r>
              <a:rPr sz="1125" i="1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sym typeface="Gill Sans SemiBold"/>
              </a:rPr>
              <a:t>−</a:t>
            </a:r>
            <a:r>
              <a:rPr sz="1125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sym typeface="Gill Sans SemiBold"/>
              </a:rPr>
              <a:t>1 [pcm]</a:t>
            </a:r>
          </a:p>
        </p:txBody>
      </p:sp>
      <p:sp>
        <p:nvSpPr>
          <p:cNvPr id="2707" name="Shape 2707"/>
          <p:cNvSpPr/>
          <p:nvPr/>
        </p:nvSpPr>
        <p:spPr>
          <a:xfrm rot="16214612">
            <a:off x="4030882" y="1590121"/>
            <a:ext cx="1034259" cy="2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125" dirty="0"/>
              <a:t>Power </a:t>
            </a:r>
            <a:r>
              <a:rPr sz="1125" dirty="0"/>
              <a:t>[GW]</a:t>
            </a:r>
          </a:p>
        </p:txBody>
      </p:sp>
      <p:sp>
        <p:nvSpPr>
          <p:cNvPr id="2708" name="Shape 2708"/>
          <p:cNvSpPr/>
          <p:nvPr/>
        </p:nvSpPr>
        <p:spPr>
          <a:xfrm>
            <a:off x="2882312" y="2774294"/>
            <a:ext cx="732829" cy="2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125" dirty="0"/>
              <a:t>Time </a:t>
            </a:r>
            <a:r>
              <a:rPr sz="1125" dirty="0"/>
              <a:t>[s]</a:t>
            </a:r>
          </a:p>
        </p:txBody>
      </p:sp>
      <p:sp>
        <p:nvSpPr>
          <p:cNvPr id="2709" name="Shape 2709"/>
          <p:cNvSpPr/>
          <p:nvPr/>
        </p:nvSpPr>
        <p:spPr>
          <a:xfrm>
            <a:off x="5684851" y="2774294"/>
            <a:ext cx="732829" cy="2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125" dirty="0"/>
              <a:t>Time </a:t>
            </a:r>
            <a:r>
              <a:rPr sz="1125" dirty="0"/>
              <a:t>[s]</a:t>
            </a:r>
          </a:p>
        </p:txBody>
      </p:sp>
      <p:sp>
        <p:nvSpPr>
          <p:cNvPr id="2710" name="Shape 2710"/>
          <p:cNvSpPr/>
          <p:nvPr/>
        </p:nvSpPr>
        <p:spPr>
          <a:xfrm>
            <a:off x="8537977" y="2774294"/>
            <a:ext cx="732829" cy="2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125" dirty="0"/>
              <a:t>Time </a:t>
            </a:r>
            <a:r>
              <a:rPr sz="1125" dirty="0"/>
              <a:t>[s]</a:t>
            </a:r>
          </a:p>
        </p:txBody>
      </p:sp>
      <p:pic>
        <p:nvPicPr>
          <p:cNvPr id="2711" name="sdc_double_1_cadre_alpha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26645" y="2022536"/>
            <a:ext cx="143568" cy="173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2" name="sdc_double_1_cadre_alpha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26645" y="1232258"/>
            <a:ext cx="143568" cy="173645"/>
          </a:xfrm>
          <a:prstGeom prst="rect">
            <a:avLst/>
          </a:prstGeom>
          <a:ln w="12700">
            <a:miter lim="400000"/>
          </a:ln>
        </p:spPr>
      </p:pic>
      <p:sp>
        <p:nvSpPr>
          <p:cNvPr id="2714" name="Shape 2714"/>
          <p:cNvSpPr/>
          <p:nvPr/>
        </p:nvSpPr>
        <p:spPr>
          <a:xfrm>
            <a:off x="1856236" y="762596"/>
            <a:ext cx="197170" cy="20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300">
                <a:solidFill>
                  <a:srgbClr val="232323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200"/>
            </a:pPr>
            <a:r>
              <a:rPr sz="844"/>
              <a:t>❗️</a:t>
            </a:r>
          </a:p>
        </p:txBody>
      </p:sp>
      <p:pic>
        <p:nvPicPr>
          <p:cNvPr id="2715" name="Capture d’écran 2015-10-15 à 17.06.40_alpha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698" y="3442468"/>
            <a:ext cx="4237789" cy="2684261"/>
          </a:xfrm>
          <a:prstGeom prst="rect">
            <a:avLst/>
          </a:prstGeom>
          <a:ln w="12700">
            <a:miter lim="400000"/>
          </a:ln>
        </p:spPr>
      </p:pic>
      <p:sp>
        <p:nvSpPr>
          <p:cNvPr id="2717" name="Shape 2717"/>
          <p:cNvSpPr/>
          <p:nvPr/>
        </p:nvSpPr>
        <p:spPr>
          <a:xfrm>
            <a:off x="8950377" y="3197500"/>
            <a:ext cx="1419428" cy="383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b">
            <a:spAutoFit/>
          </a:bodyPr>
          <a:lstStyle/>
          <a:p>
            <a:pPr algn="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 spc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lang="fr-FR" sz="1266" b="1" dirty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sym typeface="Athelas"/>
              </a:rPr>
              <a:t>Fuel </a:t>
            </a:r>
            <a:r>
              <a:rPr lang="fr-FR" sz="1266" b="1" dirty="0" err="1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sym typeface="Athelas"/>
              </a:rPr>
              <a:t>Temperature</a:t>
            </a:r>
            <a:endParaRPr sz="1266" b="1" dirty="0">
              <a:solidFill>
                <a:srgbClr val="3E3B39"/>
              </a:solidFill>
              <a:effectLst>
                <a:outerShdw blurRad="25400" dist="25400" dir="5520000" rotWithShape="0">
                  <a:srgbClr val="FFFFFF">
                    <a:alpha val="71999"/>
                  </a:srgbClr>
                </a:outerShdw>
              </a:effectLst>
              <a:latin typeface="Athelas"/>
              <a:sym typeface="Athelas"/>
            </a:endParaRPr>
          </a:p>
          <a:p>
            <a:pPr algn="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 spc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266" b="1" dirty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sym typeface="Athelas"/>
              </a:rPr>
              <a:t>[K]</a:t>
            </a:r>
          </a:p>
        </p:txBody>
      </p:sp>
      <p:sp>
        <p:nvSpPr>
          <p:cNvPr id="2718" name="Shape 2718"/>
          <p:cNvSpPr/>
          <p:nvPr/>
        </p:nvSpPr>
        <p:spPr>
          <a:xfrm>
            <a:off x="9984625" y="3529540"/>
            <a:ext cx="387094" cy="266933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1266"/>
              <a:t>1110</a:t>
            </a:r>
          </a:p>
        </p:txBody>
      </p:sp>
      <p:sp>
        <p:nvSpPr>
          <p:cNvPr id="2719" name="Shape 2719"/>
          <p:cNvSpPr/>
          <p:nvPr/>
        </p:nvSpPr>
        <p:spPr>
          <a:xfrm>
            <a:off x="10025201" y="5453070"/>
            <a:ext cx="317396" cy="266933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1266"/>
              <a:t>890</a:t>
            </a:r>
          </a:p>
        </p:txBody>
      </p:sp>
      <p:pic>
        <p:nvPicPr>
          <p:cNvPr id="2720" name="legende3_alpha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606" y="3790968"/>
            <a:ext cx="184783" cy="1686739"/>
          </a:xfrm>
          <a:prstGeom prst="rect">
            <a:avLst/>
          </a:prstGeom>
          <a:ln w="12700">
            <a:miter lim="400000"/>
          </a:ln>
        </p:spPr>
      </p:pic>
      <p:sp>
        <p:nvSpPr>
          <p:cNvPr id="2721" name="Shape 2721"/>
          <p:cNvSpPr/>
          <p:nvPr/>
        </p:nvSpPr>
        <p:spPr>
          <a:xfrm>
            <a:off x="1306472" y="3197500"/>
            <a:ext cx="711734" cy="383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b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 spc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lang="fr-FR" sz="1266" b="1" dirty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sym typeface="Athelas"/>
              </a:rPr>
              <a:t>Power</a:t>
            </a:r>
            <a:endParaRPr sz="1266" b="1" dirty="0">
              <a:solidFill>
                <a:srgbClr val="3E3B39"/>
              </a:solidFill>
              <a:effectLst>
                <a:outerShdw blurRad="25400" dist="25400" dir="5520000" rotWithShape="0">
                  <a:srgbClr val="FFFFFF">
                    <a:alpha val="71999"/>
                  </a:srgbClr>
                </a:outerShdw>
              </a:effectLst>
              <a:latin typeface="Athelas"/>
              <a:sym typeface="Athelas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 spc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266" b="1" dirty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sym typeface="Athelas"/>
              </a:rPr>
              <a:t>[GW/m</a:t>
            </a:r>
            <a:r>
              <a:rPr sz="1266" b="1" baseline="31999" dirty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sym typeface="Athelas"/>
              </a:rPr>
              <a:t>3</a:t>
            </a:r>
            <a:r>
              <a:rPr sz="1266" b="1" dirty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sym typeface="Athelas"/>
              </a:rPr>
              <a:t>]</a:t>
            </a:r>
          </a:p>
        </p:txBody>
      </p:sp>
      <p:sp>
        <p:nvSpPr>
          <p:cNvPr id="2722" name="Shape 2722"/>
          <p:cNvSpPr/>
          <p:nvPr/>
        </p:nvSpPr>
        <p:spPr>
          <a:xfrm>
            <a:off x="1348889" y="3529540"/>
            <a:ext cx="153889" cy="266933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1266"/>
              <a:t>1</a:t>
            </a:r>
          </a:p>
        </p:txBody>
      </p:sp>
      <p:sp>
        <p:nvSpPr>
          <p:cNvPr id="2723" name="Shape 2723"/>
          <p:cNvSpPr/>
          <p:nvPr/>
        </p:nvSpPr>
        <p:spPr>
          <a:xfrm>
            <a:off x="1348889" y="5453070"/>
            <a:ext cx="153889" cy="266933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1266"/>
              <a:t>0</a:t>
            </a:r>
          </a:p>
        </p:txBody>
      </p:sp>
      <p:pic>
        <p:nvPicPr>
          <p:cNvPr id="2724" name="legende3_alpha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140" y="3790968"/>
            <a:ext cx="184784" cy="1686739"/>
          </a:xfrm>
          <a:prstGeom prst="rect">
            <a:avLst/>
          </a:prstGeom>
          <a:ln w="12700">
            <a:miter lim="400000"/>
          </a:ln>
        </p:spPr>
      </p:pic>
      <p:sp>
        <p:nvSpPr>
          <p:cNvPr id="2725" name="Shape 2725"/>
          <p:cNvSpPr/>
          <p:nvPr/>
        </p:nvSpPr>
        <p:spPr>
          <a:xfrm>
            <a:off x="3448266" y="5783787"/>
            <a:ext cx="596638" cy="245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 spc="16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406" b="1" i="1" spc="16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sym typeface="Athelas"/>
              </a:rPr>
              <a:t>t</a:t>
            </a:r>
            <a:r>
              <a:rPr sz="1406" b="1" spc="16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sym typeface="Athelas"/>
              </a:rPr>
              <a:t>=0 s</a:t>
            </a:r>
          </a:p>
        </p:txBody>
      </p:sp>
      <p:sp>
        <p:nvSpPr>
          <p:cNvPr id="2727" name="Shape 2727"/>
          <p:cNvSpPr/>
          <p:nvPr/>
        </p:nvSpPr>
        <p:spPr>
          <a:xfrm>
            <a:off x="3277824" y="6066511"/>
            <a:ext cx="941989" cy="245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lnSpc>
                <a:spcPct val="80000"/>
              </a:lnSpc>
              <a:defRPr sz="2100" b="1" i="1" spc="16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i="0"/>
            </a:pPr>
            <a:r>
              <a:rPr sz="1406" i="0" dirty="0"/>
              <a:t>2</a:t>
            </a:r>
            <a:r>
              <a:rPr lang="fr-FR" sz="1406" i="0" dirty="0"/>
              <a:t>→</a:t>
            </a:r>
            <a:r>
              <a:rPr sz="1406" i="0" dirty="0"/>
              <a:t>3 GW</a:t>
            </a:r>
          </a:p>
        </p:txBody>
      </p:sp>
      <p:sp>
        <p:nvSpPr>
          <p:cNvPr id="2728" name="Shape 2728"/>
          <p:cNvSpPr/>
          <p:nvPr/>
        </p:nvSpPr>
        <p:spPr>
          <a:xfrm>
            <a:off x="7627080" y="6066511"/>
            <a:ext cx="941989" cy="245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lnSpc>
                <a:spcPct val="80000"/>
              </a:lnSpc>
              <a:defRPr sz="2100" b="1" i="1" spc="16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i="0"/>
            </a:pPr>
            <a:r>
              <a:rPr sz="1406" i="0" dirty="0"/>
              <a:t>2→3 GW</a:t>
            </a:r>
          </a:p>
        </p:txBody>
      </p:sp>
      <p:pic>
        <p:nvPicPr>
          <p:cNvPr id="2729" name="Image 2728"/>
          <p:cNvPicPr>
            <a:picLocks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95680" flipH="1">
            <a:off x="6217383" y="498043"/>
            <a:ext cx="514552" cy="1095259"/>
          </a:xfrm>
          <a:prstGeom prst="rect">
            <a:avLst/>
          </a:prstGeom>
        </p:spPr>
      </p:pic>
      <p:grpSp>
        <p:nvGrpSpPr>
          <p:cNvPr id="2734" name="Group 2734"/>
          <p:cNvGrpSpPr/>
          <p:nvPr/>
        </p:nvGrpSpPr>
        <p:grpSpPr>
          <a:xfrm>
            <a:off x="2676542" y="1158336"/>
            <a:ext cx="1024319" cy="342194"/>
            <a:chOff x="25832" y="6106"/>
            <a:chExt cx="1456807" cy="486675"/>
          </a:xfrm>
        </p:grpSpPr>
        <p:pic>
          <p:nvPicPr>
            <p:cNvPr id="2731" name="Image 2730"/>
            <p:cNvPicPr>
              <a:picLocks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550254">
              <a:off x="87608" y="369280"/>
              <a:ext cx="362021" cy="123501"/>
            </a:xfrm>
            <a:prstGeom prst="rect">
              <a:avLst/>
            </a:prstGeom>
            <a:effectLst/>
          </p:spPr>
        </p:pic>
        <p:sp>
          <p:nvSpPr>
            <p:cNvPr id="2733" name="Shape 2733"/>
            <p:cNvSpPr/>
            <p:nvPr/>
          </p:nvSpPr>
          <p:spPr>
            <a:xfrm>
              <a:off x="25832" y="6106"/>
              <a:ext cx="1456807" cy="3179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600">
                  <a:solidFill>
                    <a:srgbClr val="E82C05"/>
                  </a:solidFill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984" dirty="0">
                  <a:latin typeface="Calibri" pitchFamily="34" charset="0"/>
                </a:rPr>
                <a:t>2/ Feedback </a:t>
              </a:r>
              <a:r>
                <a:rPr lang="fr-FR" sz="984" dirty="0" err="1">
                  <a:latin typeface="Calibri" pitchFamily="34" charset="0"/>
                </a:rPr>
                <a:t>effect</a:t>
              </a:r>
              <a:endParaRPr sz="984" dirty="0">
                <a:latin typeface="Calibri" pitchFamily="34" charset="0"/>
              </a:endParaRPr>
            </a:p>
          </p:txBody>
        </p:sp>
      </p:grpSp>
      <p:sp>
        <p:nvSpPr>
          <p:cNvPr id="2735" name="Shape 2735"/>
          <p:cNvSpPr/>
          <p:nvPr/>
        </p:nvSpPr>
        <p:spPr>
          <a:xfrm rot="16214612">
            <a:off x="6423437" y="1649861"/>
            <a:ext cx="1952329" cy="2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125" spc="144" dirty="0" err="1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sym typeface="Gill Sans SemiBold"/>
              </a:rPr>
              <a:t>T</a:t>
            </a:r>
            <a:r>
              <a:rPr sz="1125" spc="144" baseline="-5999" dirty="0" err="1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sym typeface="Gill Sans SemiBold"/>
              </a:rPr>
              <a:t>moy</a:t>
            </a:r>
            <a:r>
              <a:rPr sz="1125" spc="144" dirty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sym typeface="Gill Sans SemiBold"/>
              </a:rPr>
              <a:t> </a:t>
            </a:r>
            <a:r>
              <a:rPr lang="fr-FR" sz="1125" spc="144" dirty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sym typeface="Gill Sans SemiBold"/>
              </a:rPr>
              <a:t>fuel </a:t>
            </a:r>
            <a:r>
              <a:rPr sz="1125" spc="144" dirty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sym typeface="Gill Sans SemiBold"/>
              </a:rPr>
              <a:t>[K]</a:t>
            </a:r>
          </a:p>
        </p:txBody>
      </p:sp>
      <p:grpSp>
        <p:nvGrpSpPr>
          <p:cNvPr id="2740" name="Group 2740"/>
          <p:cNvGrpSpPr/>
          <p:nvPr/>
        </p:nvGrpSpPr>
        <p:grpSpPr>
          <a:xfrm>
            <a:off x="8289271" y="1660932"/>
            <a:ext cx="940189" cy="223587"/>
            <a:chOff x="-13207" y="6106"/>
            <a:chExt cx="1337157" cy="317989"/>
          </a:xfrm>
        </p:grpSpPr>
        <p:pic>
          <p:nvPicPr>
            <p:cNvPr id="2737" name="Image 2736"/>
            <p:cNvPicPr>
              <a:picLocks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651672">
              <a:off x="-13207" y="121964"/>
              <a:ext cx="532144" cy="123501"/>
            </a:xfrm>
            <a:prstGeom prst="rect">
              <a:avLst/>
            </a:prstGeom>
            <a:effectLst/>
          </p:spPr>
        </p:pic>
        <p:sp>
          <p:nvSpPr>
            <p:cNvPr id="2739" name="Shape 2739"/>
            <p:cNvSpPr/>
            <p:nvPr/>
          </p:nvSpPr>
          <p:spPr>
            <a:xfrm>
              <a:off x="494092" y="6106"/>
              <a:ext cx="829858" cy="3179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600">
                  <a:solidFill>
                    <a:srgbClr val="E82C05"/>
                  </a:solidFill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984" dirty="0">
                  <a:latin typeface="Calibri" pitchFamily="34" charset="0"/>
                </a:rPr>
                <a:t>1/ </a:t>
              </a:r>
              <a:r>
                <a:rPr lang="fr-FR" sz="984" dirty="0" err="1">
                  <a:latin typeface="Calibri" pitchFamily="34" charset="0"/>
                </a:rPr>
                <a:t>cooling</a:t>
              </a:r>
              <a:endParaRPr sz="984" dirty="0">
                <a:latin typeface="Calibri" pitchFamily="34" charset="0"/>
              </a:endParaRPr>
            </a:p>
          </p:txBody>
        </p:sp>
      </p:grpSp>
      <p:grpSp>
        <p:nvGrpSpPr>
          <p:cNvPr id="2744" name="Group 2744"/>
          <p:cNvGrpSpPr/>
          <p:nvPr/>
        </p:nvGrpSpPr>
        <p:grpSpPr>
          <a:xfrm>
            <a:off x="5427330" y="1471851"/>
            <a:ext cx="1387725" cy="223587"/>
            <a:chOff x="-13121" y="149326"/>
            <a:chExt cx="1973653" cy="317990"/>
          </a:xfrm>
        </p:grpSpPr>
        <p:pic>
          <p:nvPicPr>
            <p:cNvPr id="2741" name="Image 2740"/>
            <p:cNvPicPr>
              <a:picLocks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652450">
              <a:off x="-13121" y="240142"/>
              <a:ext cx="354050" cy="123501"/>
            </a:xfrm>
            <a:prstGeom prst="rect">
              <a:avLst/>
            </a:prstGeom>
            <a:effectLst/>
          </p:spPr>
        </p:pic>
        <p:sp>
          <p:nvSpPr>
            <p:cNvPr id="2743" name="Shape 2743"/>
            <p:cNvSpPr/>
            <p:nvPr/>
          </p:nvSpPr>
          <p:spPr>
            <a:xfrm>
              <a:off x="321470" y="149326"/>
              <a:ext cx="1639062" cy="3179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1600">
                  <a:solidFill>
                    <a:srgbClr val="E82C05"/>
                  </a:solidFill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984" dirty="0">
                  <a:latin typeface="Calibri" pitchFamily="34" charset="0"/>
                </a:rPr>
                <a:t>3/ Power </a:t>
              </a:r>
              <a:r>
                <a:rPr lang="fr-FR" sz="984" dirty="0" err="1">
                  <a:latin typeface="Calibri" pitchFamily="34" charset="0"/>
                </a:rPr>
                <a:t>increase</a:t>
              </a:r>
              <a:endParaRPr sz="984" dirty="0">
                <a:latin typeface="Calibri" pitchFamily="34" charset="0"/>
              </a:endParaRPr>
            </a:p>
          </p:txBody>
        </p:sp>
      </p:grpSp>
      <p:sp>
        <p:nvSpPr>
          <p:cNvPr id="48" name="Titre 5"/>
          <p:cNvSpPr txBox="1">
            <a:spLocks/>
          </p:cNvSpPr>
          <p:nvPr/>
        </p:nvSpPr>
        <p:spPr bwMode="auto">
          <a:xfrm>
            <a:off x="1275798" y="180256"/>
            <a:ext cx="6083247" cy="576064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 fontScale="70000" lnSpcReduction="2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 fontAlgn="base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</a:pPr>
            <a:r>
              <a:rPr lang="en-US" sz="2800" b="1" dirty="0">
                <a:solidFill>
                  <a:srgbClr val="003385"/>
                </a:solidFill>
                <a:cs typeface="Arial" pitchFamily="34" charset="0"/>
              </a:rPr>
              <a:t>Concept of MSFR: </a:t>
            </a:r>
            <a:r>
              <a:rPr lang="en-US" sz="2600" b="1" dirty="0">
                <a:solidFill>
                  <a:srgbClr val="003385"/>
                </a:solidFill>
                <a:cs typeface="Arial" pitchFamily="34" charset="0"/>
              </a:rPr>
              <a:t>the TFM approach – Application to transient calculations   (load following of 33% in 60s)</a:t>
            </a:r>
          </a:p>
        </p:txBody>
      </p:sp>
      <p:sp>
        <p:nvSpPr>
          <p:cNvPr id="42" name="Espace réservé du numéro de diapositive 5"/>
          <p:cNvSpPr>
            <a:spLocks noGrp="1"/>
          </p:cNvSpPr>
          <p:nvPr>
            <p:ph type="sldNum" sz="quarter" idx="2"/>
          </p:nvPr>
        </p:nvSpPr>
        <p:spPr>
          <a:xfrm>
            <a:off x="6723750" y="6367860"/>
            <a:ext cx="621183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000">
                <a:solidFill>
                  <a:srgbClr val="00339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28B7BB-CEAD-4834-9158-9FCD1E3BB3B6}" type="slidenum">
              <a:rPr lang="fr-BE" sz="1600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fr-BE" sz="1600" b="1" dirty="0"/>
          </a:p>
        </p:txBody>
      </p:sp>
      <p:sp>
        <p:nvSpPr>
          <p:cNvPr id="44" name="Shape 3031"/>
          <p:cNvSpPr/>
          <p:nvPr/>
        </p:nvSpPr>
        <p:spPr>
          <a:xfrm>
            <a:off x="5684851" y="3321553"/>
            <a:ext cx="4344634" cy="2892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857" extrusionOk="0">
                <a:moveTo>
                  <a:pt x="1012" y="15880"/>
                </a:moveTo>
                <a:cubicBezTo>
                  <a:pt x="1401" y="17371"/>
                  <a:pt x="2177" y="18484"/>
                  <a:pt x="3117" y="18922"/>
                </a:cubicBezTo>
                <a:cubicBezTo>
                  <a:pt x="3898" y="19286"/>
                  <a:pt x="4723" y="19146"/>
                  <a:pt x="5535" y="18973"/>
                </a:cubicBezTo>
                <a:cubicBezTo>
                  <a:pt x="7358" y="18583"/>
                  <a:pt x="9183" y="18037"/>
                  <a:pt x="11018" y="18278"/>
                </a:cubicBezTo>
                <a:cubicBezTo>
                  <a:pt x="14408" y="18723"/>
                  <a:pt x="18005" y="21600"/>
                  <a:pt x="20810" y="18274"/>
                </a:cubicBezTo>
                <a:cubicBezTo>
                  <a:pt x="21078" y="17956"/>
                  <a:pt x="21323" y="17587"/>
                  <a:pt x="21538" y="17175"/>
                </a:cubicBezTo>
                <a:lnTo>
                  <a:pt x="21600" y="1000"/>
                </a:lnTo>
                <a:lnTo>
                  <a:pt x="3309" y="0"/>
                </a:lnTo>
                <a:lnTo>
                  <a:pt x="0" y="1018"/>
                </a:lnTo>
                <a:lnTo>
                  <a:pt x="409" y="2820"/>
                </a:lnTo>
                <a:lnTo>
                  <a:pt x="1012" y="1588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</a:defRPr>
            </a:pPr>
            <a:endParaRPr sz="225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2552067" y="1970542"/>
            <a:ext cx="6776185" cy="190898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63500" dir="8280000">
              <a:srgbClr val="000000">
                <a:alpha val="57000"/>
              </a:srgbClr>
            </a:outerShdw>
          </a:effec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fr-FR" sz="1600" b="1" u="sng" dirty="0">
                <a:solidFill>
                  <a:prstClr val="black"/>
                </a:solidFill>
              </a:rPr>
              <a:t>Conclusions: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fr-FR" sz="1600" dirty="0">
                <a:solidFill>
                  <a:prstClr val="black"/>
                </a:solidFill>
              </a:rPr>
              <a:t>Nuclear heat deposited directly in the coolant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fr-FR" sz="1600" dirty="0">
                <a:solidFill>
                  <a:prstClr val="black"/>
                </a:solidFill>
              </a:rPr>
              <a:t>The produced power exactly follow the extracted power: reactor flexible and well adapted for load following for neutronic/</a:t>
            </a:r>
            <a:r>
              <a:rPr lang="en-US" altLang="fr-FR" sz="1600" dirty="0" err="1">
                <a:solidFill>
                  <a:prstClr val="black"/>
                </a:solidFill>
              </a:rPr>
              <a:t>t&amp;h</a:t>
            </a:r>
            <a:r>
              <a:rPr lang="en-US" altLang="fr-FR" sz="1600" dirty="0">
                <a:solidFill>
                  <a:prstClr val="black"/>
                </a:solidFill>
              </a:rPr>
              <a:t> issues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fr-FR" sz="1600" dirty="0">
                <a:solidFill>
                  <a:prstClr val="black"/>
                </a:solidFill>
              </a:rPr>
              <a:t>Load following driven by the extracted power only (no control rods needed)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fr-FR" sz="1600" b="1" dirty="0">
                <a:solidFill>
                  <a:srgbClr val="FF0000"/>
                </a:solidFill>
              </a:rPr>
              <a:t>Confirm the excellent load following capacities of the MSFR core</a:t>
            </a:r>
          </a:p>
        </p:txBody>
      </p:sp>
      <p:sp>
        <p:nvSpPr>
          <p:cNvPr id="3" name="Rectangle 2"/>
          <p:cNvSpPr/>
          <p:nvPr/>
        </p:nvSpPr>
        <p:spPr>
          <a:xfrm>
            <a:off x="1360412" y="6300937"/>
            <a:ext cx="9008856" cy="441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prstClr val="black"/>
                </a:solidFill>
                <a:latin typeface="Calibri" pitchFamily="34" charset="0"/>
              </a:rPr>
              <a:t>Axel LAUREAU, </a:t>
            </a:r>
            <a:r>
              <a:rPr lang="fr-FR" sz="1400" b="1" i="1" dirty="0">
                <a:solidFill>
                  <a:prstClr val="black"/>
                </a:solidFill>
                <a:latin typeface="Calibri" pitchFamily="34" charset="0"/>
              </a:rPr>
              <a:t>"Développement de modèles neutroniques pour le couplage </a:t>
            </a:r>
            <a:r>
              <a:rPr lang="fr-FR" sz="1400" b="1" i="1" dirty="0" err="1">
                <a:solidFill>
                  <a:prstClr val="black"/>
                </a:solidFill>
                <a:latin typeface="Calibri" pitchFamily="34" charset="0"/>
              </a:rPr>
              <a:t>thermohydraulique</a:t>
            </a:r>
            <a:r>
              <a:rPr lang="fr-FR" sz="1400" b="1" i="1" dirty="0">
                <a:solidFill>
                  <a:prstClr val="black"/>
                </a:solidFill>
                <a:latin typeface="Calibri" pitchFamily="34" charset="0"/>
              </a:rPr>
              <a:t> du MSFR et le calcul de paramètres cinétiques effectifs"</a:t>
            </a:r>
            <a:r>
              <a:rPr lang="fr-FR" sz="1400" dirty="0">
                <a:solidFill>
                  <a:prstClr val="black"/>
                </a:solidFill>
                <a:latin typeface="Calibri" pitchFamily="34" charset="0"/>
              </a:rPr>
              <a:t>, PhD </a:t>
            </a:r>
            <a:r>
              <a:rPr lang="fr-FR" sz="1400" dirty="0" err="1">
                <a:solidFill>
                  <a:prstClr val="black"/>
                </a:solidFill>
                <a:latin typeface="Calibri" pitchFamily="34" charset="0"/>
              </a:rPr>
              <a:t>Thesis</a:t>
            </a:r>
            <a:r>
              <a:rPr lang="fr-FR" sz="1400" dirty="0">
                <a:solidFill>
                  <a:prstClr val="black"/>
                </a:solidFill>
                <a:latin typeface="Calibri" pitchFamily="34" charset="0"/>
              </a:rPr>
              <a:t>, Grenoble Alpes </a:t>
            </a:r>
            <a:r>
              <a:rPr lang="fr-FR" sz="1400" dirty="0" err="1">
                <a:solidFill>
                  <a:prstClr val="black"/>
                </a:solidFill>
                <a:latin typeface="Calibri" pitchFamily="34" charset="0"/>
              </a:rPr>
              <a:t>University</a:t>
            </a:r>
            <a:r>
              <a:rPr lang="fr-FR" sz="1400" dirty="0">
                <a:solidFill>
                  <a:prstClr val="black"/>
                </a:solidFill>
                <a:latin typeface="Calibri" pitchFamily="34" charset="0"/>
              </a:rPr>
              <a:t>, France (2015)</a:t>
            </a:r>
          </a:p>
        </p:txBody>
      </p:sp>
      <p:sp>
        <p:nvSpPr>
          <p:cNvPr id="45" name="Rectangle 44"/>
          <p:cNvSpPr/>
          <p:nvPr/>
        </p:nvSpPr>
        <p:spPr>
          <a:xfrm rot="16200000">
            <a:off x="5299592" y="4667477"/>
            <a:ext cx="11627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S Mincho" panose="02020609040205080304" pitchFamily="49" charset="-128"/>
              </a:rPr>
              <a:t>@ A. Laureau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25666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15" grpId="0" animBg="1" advAuto="0"/>
      <p:bldP spid="2717" grpId="0" animBg="1" advAuto="0"/>
      <p:bldP spid="2718" grpId="0" animBg="1" advAuto="0"/>
      <p:bldP spid="2719" grpId="0" animBg="1" advAuto="0"/>
      <p:bldP spid="2720" grpId="0" animBg="1" advAuto="0"/>
      <p:bldP spid="2721" grpId="0" animBg="1" advAuto="0"/>
      <p:bldP spid="2722" grpId="0" animBg="1" advAuto="0"/>
      <p:bldP spid="2723" grpId="0" animBg="1" advAuto="0"/>
      <p:bldP spid="2724" grpId="0" animBg="1" advAuto="0"/>
      <p:bldP spid="2725" grpId="0" animBg="1" advAuto="0"/>
      <p:bldP spid="2727" grpId="0" animBg="1" advAuto="0"/>
      <p:bldP spid="2728" grpId="0" animBg="1" advAuto="0"/>
      <p:bldP spid="2734" grpId="0" animBg="1" advAuto="0"/>
      <p:bldP spid="2740" grpId="0" animBg="1" advAuto="0"/>
      <p:bldP spid="2744" grpId="0" animBg="1" advAuto="0"/>
      <p:bldP spid="44" grpId="0" animBg="1" advAuto="0"/>
      <p:bldP spid="43" grpId="0" animBg="1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851073" y="6448741"/>
            <a:ext cx="2743200" cy="365125"/>
          </a:xfrm>
        </p:spPr>
        <p:txBody>
          <a:bodyPr/>
          <a:lstStyle/>
          <a:p>
            <a:pPr>
              <a:defRPr/>
            </a:pPr>
            <a:fld id="{FAFC4EED-2268-4AE3-B06E-74415566BE6C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3" name="Titre 5"/>
          <p:cNvSpPr txBox="1">
            <a:spLocks/>
          </p:cNvSpPr>
          <p:nvPr/>
        </p:nvSpPr>
        <p:spPr bwMode="auto">
          <a:xfrm>
            <a:off x="560387" y="62065"/>
            <a:ext cx="7839869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800" b="1" dirty="0">
                <a:solidFill>
                  <a:srgbClr val="003385"/>
                </a:solidFill>
                <a:cs typeface="Arial" pitchFamily="34" charset="0"/>
              </a:rPr>
              <a:t>Molten Salt Reactor (MSR): Historical studies</a:t>
            </a:r>
          </a:p>
        </p:txBody>
      </p:sp>
      <p:pic>
        <p:nvPicPr>
          <p:cNvPr id="4" name="Image 3" descr="622px-MSRE_Reactor.JPG"/>
          <p:cNvPicPr>
            <a:picLocks noChangeAspect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7583680" y="3210241"/>
            <a:ext cx="2184058" cy="21059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993198"/>
            <a:ext cx="1728788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13681" y="905886"/>
            <a:ext cx="683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en-US" altLang="fr-FR" sz="2400" b="1">
                <a:solidFill>
                  <a:srgbClr val="000099"/>
                </a:solidFill>
              </a:rPr>
              <a:t>Historical studies of MSR: </a:t>
            </a:r>
            <a:r>
              <a:rPr lang="en-US" altLang="fr-FR" sz="2400">
                <a:solidFill>
                  <a:srgbClr val="000099"/>
                </a:solidFill>
              </a:rPr>
              <a:t>Oak Ridge Nat. Lab. - USA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924844" y="2561648"/>
            <a:ext cx="593725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fr-FR" b="1">
                <a:sym typeface="Symbol" panose="05050102010706020507" pitchFamily="18" charset="2"/>
              </a:rPr>
              <a:t></a:t>
            </a:r>
            <a:r>
              <a:rPr lang="en-US" altLang="fr-FR"/>
              <a:t> </a:t>
            </a:r>
            <a:r>
              <a:rPr lang="en-US" altLang="fr-FR" sz="2000"/>
              <a:t>1964 – 1969: </a:t>
            </a:r>
            <a:r>
              <a:rPr lang="en-US" altLang="fr-FR" sz="2000" b="1">
                <a:solidFill>
                  <a:srgbClr val="000099"/>
                </a:solidFill>
              </a:rPr>
              <a:t>Molten Salt Reactor Experiment (MSRE)</a:t>
            </a:r>
          </a:p>
          <a:p>
            <a:pPr eaLnBrk="1" hangingPunct="1"/>
            <a:r>
              <a:rPr lang="en-US" altLang="fr-FR"/>
              <a:t>                       Experimental Reactor</a:t>
            </a:r>
          </a:p>
          <a:p>
            <a:pPr eaLnBrk="1" hangingPunct="1"/>
            <a:r>
              <a:rPr lang="en-US" altLang="fr-FR"/>
              <a:t>                       Power: 7.4 MWth</a:t>
            </a:r>
          </a:p>
          <a:p>
            <a:pPr eaLnBrk="1" hangingPunct="1"/>
            <a:r>
              <a:rPr lang="en-US" altLang="fr-FR"/>
              <a:t>                       Temperature: 650°C</a:t>
            </a:r>
          </a:p>
          <a:p>
            <a:pPr eaLnBrk="1" hangingPunct="1"/>
            <a:r>
              <a:rPr lang="en-US" altLang="fr-FR"/>
              <a:t>                       U enriched 30% (1966 - 1968)</a:t>
            </a:r>
          </a:p>
          <a:p>
            <a:pPr eaLnBrk="1" hangingPunct="1"/>
            <a:r>
              <a:rPr lang="en-US" altLang="fr-FR"/>
              <a:t>                      </a:t>
            </a:r>
            <a:r>
              <a:rPr lang="en-US" altLang="fr-FR" baseline="30000"/>
              <a:t>233</a:t>
            </a:r>
            <a:r>
              <a:rPr lang="en-US" altLang="fr-FR"/>
              <a:t>U (1968 – 1969) - </a:t>
            </a:r>
            <a:r>
              <a:rPr lang="en-US" altLang="fr-FR" baseline="30000"/>
              <a:t>239</a:t>
            </a:r>
            <a:r>
              <a:rPr lang="en-US" altLang="fr-FR"/>
              <a:t>Pu (1969)</a:t>
            </a:r>
          </a:p>
          <a:p>
            <a:pPr eaLnBrk="1" hangingPunct="1"/>
            <a:r>
              <a:rPr lang="en-US" altLang="fr-FR"/>
              <a:t>                       No Thorium inside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45481" y="4866698"/>
            <a:ext cx="559276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chemeClr val="tx1"/>
              </a:buClr>
              <a:buFont typeface="Symbol" panose="05050102010706020507" pitchFamily="18" charset="2"/>
              <a:buChar char="·"/>
            </a:pPr>
            <a:r>
              <a:rPr lang="en-US" altLang="fr-FR"/>
              <a:t> </a:t>
            </a:r>
            <a:r>
              <a:rPr lang="en-US" altLang="fr-FR" sz="2000"/>
              <a:t>1970 - 1976: </a:t>
            </a:r>
            <a:r>
              <a:rPr lang="en-US" altLang="fr-FR" sz="2000" b="1">
                <a:solidFill>
                  <a:srgbClr val="000099"/>
                </a:solidFill>
              </a:rPr>
              <a:t>Molten Salt Breeder Reactor (MSBR)</a:t>
            </a:r>
            <a:r>
              <a:rPr lang="en-US" altLang="fr-FR" sz="2000">
                <a:solidFill>
                  <a:srgbClr val="000099"/>
                </a:solidFill>
              </a:rPr>
              <a:t> 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en-US" altLang="fr-FR"/>
              <a:t>                       Never built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117056" y="5460423"/>
            <a:ext cx="26908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fr-FR"/>
              <a:t> Power: 2500 MWth </a:t>
            </a:r>
          </a:p>
          <a:p>
            <a:pPr eaLnBrk="1" hangingPunct="1"/>
            <a:r>
              <a:rPr lang="en-US" altLang="fr-FR"/>
              <a:t>Thermal neutron spectrum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1469231" y="1297998"/>
            <a:ext cx="215900" cy="863600"/>
          </a:xfrm>
          <a:prstGeom prst="curvedRightArrow">
            <a:avLst>
              <a:gd name="adj1" fmla="val 80000"/>
              <a:gd name="adj2" fmla="val 160000"/>
              <a:gd name="adj3" fmla="val 33333"/>
            </a:avLst>
          </a:prstGeom>
          <a:solidFill>
            <a:srgbClr val="000066">
              <a:alpha val="70979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fr-FR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924844" y="1410711"/>
            <a:ext cx="54133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chemeClr val="tx1"/>
              </a:buClr>
              <a:buFont typeface="Symbol" panose="05050102010706020507" pitchFamily="18" charset="2"/>
              <a:buChar char="·"/>
            </a:pPr>
            <a:r>
              <a:rPr lang="en-US" altLang="fr-FR"/>
              <a:t> </a:t>
            </a:r>
            <a:r>
              <a:rPr lang="en-US" altLang="fr-FR" sz="2000"/>
              <a:t>1954 	        : </a:t>
            </a:r>
            <a:r>
              <a:rPr lang="en-US" altLang="fr-FR" sz="2000" b="1">
                <a:solidFill>
                  <a:srgbClr val="000099"/>
                </a:solidFill>
              </a:rPr>
              <a:t>Aircraft Reactor Experiment</a:t>
            </a:r>
            <a:r>
              <a:rPr lang="en-US" altLang="fr-FR" sz="2000">
                <a:solidFill>
                  <a:srgbClr val="000099"/>
                </a:solidFill>
              </a:rPr>
              <a:t> </a:t>
            </a:r>
            <a:r>
              <a:rPr lang="en-US" altLang="fr-FR" sz="2000" b="1">
                <a:solidFill>
                  <a:srgbClr val="000099"/>
                </a:solidFill>
              </a:rPr>
              <a:t>(ARE)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en-US" altLang="fr-FR"/>
              <a:t>	          Operated during 1000 hours                      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en-US" altLang="fr-FR"/>
              <a:t>                           Power = 2.5 MWth</a:t>
            </a:r>
          </a:p>
        </p:txBody>
      </p:sp>
    </p:spTree>
    <p:extLst>
      <p:ext uri="{BB962C8B-B14F-4D97-AF65-F5344CB8AC3E}">
        <p14:creationId xmlns:p14="http://schemas.microsoft.com/office/powerpoint/2010/main" val="39906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ChangeArrowheads="1"/>
          </p:cNvSpPr>
          <p:nvPr/>
        </p:nvSpPr>
        <p:spPr bwMode="auto">
          <a:xfrm>
            <a:off x="1858963" y="1137840"/>
            <a:ext cx="8229600" cy="50403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118800"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Tx/>
              <a:buChar char="•"/>
            </a:pPr>
            <a:r>
              <a:rPr lang="en-US" altLang="fr-FR" sz="2000" dirty="0">
                <a:solidFill>
                  <a:srgbClr val="0033CC"/>
                </a:solidFill>
              </a:rPr>
              <a:t>Participation to the project TIER I of C. Bowman (1998)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endParaRPr lang="en-US" altLang="fr-FR" sz="2000" dirty="0">
              <a:solidFill>
                <a:srgbClr val="0033CC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Tx/>
              <a:buChar char="•"/>
            </a:pPr>
            <a:r>
              <a:rPr lang="en-US" altLang="fr-FR" sz="2000" dirty="0">
                <a:solidFill>
                  <a:srgbClr val="0033CC"/>
                </a:solidFill>
              </a:rPr>
              <a:t>Re-evaluation of the MSBR from 1999 to 2002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fr-FR" dirty="0"/>
              <a:t>Use of a probabilistic neutronic code (MCNP)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fr-FR" dirty="0"/>
              <a:t>Development of an in-house evolution code for materials (REM)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fr-FR" dirty="0"/>
              <a:t>Coupling of the neutronic code with the evolution code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altLang="fr-FR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Tx/>
              <a:buChar char="•"/>
            </a:pPr>
            <a:r>
              <a:rPr lang="en-US" altLang="fr-FR" sz="2000" dirty="0">
                <a:solidFill>
                  <a:srgbClr val="0033CC"/>
                </a:solidFill>
              </a:rPr>
              <a:t>From the Thorium Molten Salt Reactor to the Molten Salt Fast Reactor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fr-FR" dirty="0"/>
              <a:t>Breeder in the Thorium fuel cycle and Actinide Burner Reactor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fr-FR" dirty="0"/>
              <a:t>Developed to solve the problems of the MSBR project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fr-FR" sz="1600" dirty="0">
                <a:solidFill>
                  <a:srgbClr val="003300"/>
                </a:solidFill>
              </a:rPr>
              <a:t>Bad (null to positive) thermal feedback coefficients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fr-FR" sz="1600" dirty="0">
                <a:solidFill>
                  <a:srgbClr val="003300"/>
                </a:solidFill>
              </a:rPr>
              <a:t>Positive void coefficient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fr-FR" sz="1600" dirty="0">
                <a:solidFill>
                  <a:srgbClr val="003300"/>
                </a:solidFill>
              </a:rPr>
              <a:t>Unrealistic reprocessing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fr-FR" sz="1600" dirty="0">
                <a:solidFill>
                  <a:srgbClr val="003300"/>
                </a:solidFill>
              </a:rPr>
              <a:t>Problems specific to the graphite moderator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Comic Sans MS" panose="030F0702030302020204" pitchFamily="66" charset="0"/>
              <a:buChar char="-"/>
            </a:pPr>
            <a:r>
              <a:rPr lang="en-US" altLang="fr-FR" sz="1500" b="1" dirty="0">
                <a:solidFill>
                  <a:schemeClr val="accent2"/>
                </a:solidFill>
              </a:rPr>
              <a:t>Lifespan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Comic Sans MS" panose="030F0702030302020204" pitchFamily="66" charset="0"/>
              <a:buChar char="-"/>
            </a:pPr>
            <a:r>
              <a:rPr lang="en-US" altLang="fr-FR" sz="1500" b="1" dirty="0">
                <a:solidFill>
                  <a:schemeClr val="accent2"/>
                </a:solidFill>
              </a:rPr>
              <a:t>Reprocessing and storage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Comic Sans MS" panose="030F0702030302020204" pitchFamily="66" charset="0"/>
              <a:buChar char="-"/>
            </a:pPr>
            <a:r>
              <a:rPr lang="en-US" altLang="fr-FR" sz="1500" b="1" dirty="0">
                <a:solidFill>
                  <a:schemeClr val="accent2"/>
                </a:solidFill>
              </a:rPr>
              <a:t>Fire risk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fr-FR" sz="1500" dirty="0">
              <a:solidFill>
                <a:srgbClr val="CC6600"/>
              </a:solidFill>
            </a:endParaRPr>
          </a:p>
        </p:txBody>
      </p:sp>
      <p:sp>
        <p:nvSpPr>
          <p:cNvPr id="41986" name="AutoShape 8"/>
          <p:cNvSpPr>
            <a:spLocks noChangeArrowheads="1"/>
          </p:cNvSpPr>
          <p:nvPr/>
        </p:nvSpPr>
        <p:spPr bwMode="auto">
          <a:xfrm>
            <a:off x="8194899" y="1497880"/>
            <a:ext cx="1512887" cy="719634"/>
          </a:xfrm>
          <a:prstGeom prst="wedgeRoundRectCallout">
            <a:avLst>
              <a:gd name="adj1" fmla="val -98792"/>
              <a:gd name="adj2" fmla="val 33032"/>
              <a:gd name="adj3" fmla="val 16667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fr-FR" sz="1600" dirty="0"/>
              <a:t>PhD thesis of Alexis NUTTIN</a:t>
            </a:r>
          </a:p>
        </p:txBody>
      </p:sp>
      <p:sp>
        <p:nvSpPr>
          <p:cNvPr id="7" name="Titre 5"/>
          <p:cNvSpPr txBox="1">
            <a:spLocks/>
          </p:cNvSpPr>
          <p:nvPr/>
        </p:nvSpPr>
        <p:spPr bwMode="auto">
          <a:xfrm>
            <a:off x="1631504" y="332905"/>
            <a:ext cx="6480720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600" b="1" dirty="0">
                <a:solidFill>
                  <a:srgbClr val="003385"/>
                </a:solidFill>
                <a:cs typeface="Arial" pitchFamily="34" charset="0"/>
              </a:rPr>
              <a:t>MSR - Renewal of the concept – CNRS studies</a:t>
            </a:r>
          </a:p>
        </p:txBody>
      </p:sp>
      <p:sp>
        <p:nvSpPr>
          <p:cNvPr id="8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6</a:t>
            </a:r>
            <a:endParaRPr lang="fr-BE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ndir un rectangle avec un coin diagonal 8"/>
          <p:cNvSpPr/>
          <p:nvPr/>
        </p:nvSpPr>
        <p:spPr>
          <a:xfrm>
            <a:off x="1585126" y="995117"/>
            <a:ext cx="6887138" cy="1501603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 bwMode="auto">
          <a:xfrm>
            <a:off x="1585126" y="1107279"/>
            <a:ext cx="7031154" cy="138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lvl="1" indent="-285750" eaLnBrk="0" hangingPunct="0">
              <a:spcAft>
                <a:spcPts val="600"/>
              </a:spcAft>
              <a:buClr>
                <a:schemeClr val="tx1"/>
              </a:buClr>
              <a:buSzPct val="120000"/>
              <a:buFont typeface="Wingdings" pitchFamily="2" charset="2"/>
              <a:buChar char="ü"/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Homogeneity of the fuel (no loading plan)</a:t>
            </a:r>
          </a:p>
          <a:p>
            <a:pPr marL="285750" lvl="1" indent="-285750" eaLnBrk="0" hangingPunct="0">
              <a:spcAft>
                <a:spcPts val="600"/>
              </a:spcAft>
              <a:buClr>
                <a:schemeClr val="tx1"/>
              </a:buClr>
              <a:buSzPct val="120000"/>
              <a:buFont typeface="Wingdings" pitchFamily="2" charset="2"/>
              <a:buChar char="ü"/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Heat produced directly in the heat transfer fluid</a:t>
            </a:r>
          </a:p>
          <a:p>
            <a:pPr marL="285750" lvl="1" indent="-285750" eaLnBrk="0" hangingPunct="0">
              <a:buClr>
                <a:schemeClr val="tx1"/>
              </a:buClr>
              <a:buSzPct val="120000"/>
              <a:buFont typeface="Wingdings" pitchFamily="2" charset="2"/>
              <a:buChar char="ü"/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Possibility to reconfigure quickly and passively the geometry of the fuel (gravitational draining)</a:t>
            </a:r>
          </a:p>
          <a:p>
            <a:pPr marL="285750" lvl="1" indent="-285750" eaLnBrk="0" hangingPunct="0"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SzPct val="120000"/>
              <a:buFont typeface="Wingdings" pitchFamily="2" charset="2"/>
              <a:buChar char="ü"/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Possibility to reprocess the fuel without stopping the reactor</a:t>
            </a:r>
          </a:p>
        </p:txBody>
      </p:sp>
      <p:sp>
        <p:nvSpPr>
          <p:cNvPr id="22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0134600" y="6537326"/>
            <a:ext cx="533400" cy="244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8619EBE-C6AB-457C-92D4-C517A690FBD2}" type="slidenum">
              <a:rPr lang="fr-FR" altLang="fr-FR" sz="1200">
                <a:solidFill>
                  <a:srgbClr val="606060"/>
                </a:solidFill>
              </a:rPr>
              <a:pPr/>
              <a:t>7</a:t>
            </a:fld>
            <a:endParaRPr lang="fr-FR" altLang="fr-FR" sz="1400" dirty="0">
              <a:solidFill>
                <a:srgbClr val="606060"/>
              </a:solidFill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028032" y="2550196"/>
            <a:ext cx="8100416" cy="13108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63500" dir="8280000">
              <a:srgbClr val="000000">
                <a:alpha val="57000"/>
              </a:srgb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GB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30" name="Espace réservé du contenu 2"/>
          <p:cNvSpPr txBox="1">
            <a:spLocks/>
          </p:cNvSpPr>
          <p:nvPr/>
        </p:nvSpPr>
        <p:spPr bwMode="auto">
          <a:xfrm>
            <a:off x="5375671" y="2631356"/>
            <a:ext cx="4752776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20000"/>
              </a:spcBef>
              <a:buClr>
                <a:srgbClr val="002060"/>
              </a:buClr>
              <a:buFontTx/>
              <a:buChar char="–"/>
            </a:pPr>
            <a:r>
              <a:rPr lang="en-US" altLang="fr-FR" sz="1300" b="1" dirty="0">
                <a:solidFill>
                  <a:srgbClr val="004B84"/>
                </a:solidFill>
                <a:latin typeface="Verdana" pitchFamily="34" charset="0"/>
              </a:rPr>
              <a:t>Safety: negative feedback coefficients</a:t>
            </a:r>
          </a:p>
          <a:p>
            <a:pPr eaLnBrk="0" hangingPunct="0">
              <a:spcBef>
                <a:spcPct val="20000"/>
              </a:spcBef>
              <a:buClr>
                <a:srgbClr val="002060"/>
              </a:buClr>
              <a:buFontTx/>
              <a:buChar char="–"/>
            </a:pPr>
            <a:r>
              <a:rPr lang="en-US" altLang="fr-FR" sz="1300" b="1" dirty="0">
                <a:solidFill>
                  <a:srgbClr val="004B84"/>
                </a:solidFill>
                <a:latin typeface="Verdana" pitchFamily="34" charset="0"/>
              </a:rPr>
              <a:t>Sustainability: reduce irradiation damages in the core</a:t>
            </a:r>
          </a:p>
          <a:p>
            <a:pPr eaLnBrk="0" hangingPunct="0">
              <a:spcBef>
                <a:spcPct val="20000"/>
              </a:spcBef>
              <a:buClr>
                <a:srgbClr val="002060"/>
              </a:buClr>
              <a:buFontTx/>
              <a:buChar char="–"/>
            </a:pPr>
            <a:r>
              <a:rPr lang="en-US" altLang="fr-FR" sz="1300" b="1" dirty="0">
                <a:solidFill>
                  <a:srgbClr val="004B84"/>
                </a:solidFill>
                <a:latin typeface="Verdana" pitchFamily="34" charset="0"/>
              </a:rPr>
              <a:t>Deployment: good breeding of the fuel + reduced initial fissile inventory</a:t>
            </a:r>
          </a:p>
          <a:p>
            <a:pPr lvl="2" eaLnBrk="0" hangingPunct="0">
              <a:spcBef>
                <a:spcPct val="20000"/>
              </a:spcBef>
              <a:buClr>
                <a:srgbClr val="DC5A21"/>
              </a:buClr>
            </a:pPr>
            <a:endParaRPr lang="en-US" altLang="fr-FR" sz="1300" b="1" dirty="0">
              <a:solidFill>
                <a:srgbClr val="004B84"/>
              </a:solidFill>
              <a:latin typeface="Verdana" pitchFamily="34" charset="0"/>
            </a:endParaRPr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2027684" y="2910236"/>
            <a:ext cx="3492253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0" hangingPunct="0">
              <a:spcBef>
                <a:spcPct val="20000"/>
              </a:spcBef>
              <a:buClr>
                <a:srgbClr val="333399"/>
              </a:buClr>
            </a:pPr>
            <a:r>
              <a:rPr lang="en-US" altLang="fr-FR" sz="1400" b="1" dirty="0">
                <a:solidFill>
                  <a:srgbClr val="0093D3"/>
                </a:solidFill>
                <a:latin typeface="Verdana" pitchFamily="34" charset="0"/>
              </a:rPr>
              <a:t>Neutronic Optimization of MSR </a:t>
            </a:r>
          </a:p>
          <a:p>
            <a:pPr algn="ctr" eaLnBrk="0" hangingPunct="0">
              <a:spcBef>
                <a:spcPct val="20000"/>
              </a:spcBef>
              <a:buClr>
                <a:srgbClr val="333399"/>
              </a:buClr>
            </a:pPr>
            <a:r>
              <a:rPr lang="en-US" altLang="fr-FR" sz="1400" b="1" dirty="0">
                <a:solidFill>
                  <a:srgbClr val="0093D3"/>
                </a:solidFill>
                <a:latin typeface="Verdana" pitchFamily="34" charset="0"/>
              </a:rPr>
              <a:t>(Gen4 criteria) :</a:t>
            </a:r>
          </a:p>
        </p:txBody>
      </p:sp>
      <p:sp>
        <p:nvSpPr>
          <p:cNvPr id="48" name="Croix 47"/>
          <p:cNvSpPr>
            <a:spLocks noChangeArrowheads="1"/>
          </p:cNvSpPr>
          <p:nvPr/>
        </p:nvSpPr>
        <p:spPr bwMode="auto">
          <a:xfrm>
            <a:off x="3719737" y="2478187"/>
            <a:ext cx="333375" cy="369888"/>
          </a:xfrm>
          <a:prstGeom prst="plus">
            <a:avLst>
              <a:gd name="adj" fmla="val 36574"/>
            </a:avLst>
          </a:prstGeom>
          <a:solidFill>
            <a:schemeClr val="bg1"/>
          </a:solidFill>
          <a:ln w="9525">
            <a:solidFill>
              <a:srgbClr val="003399"/>
            </a:solidFill>
            <a:round/>
            <a:headEnd/>
            <a:tailEnd/>
          </a:ln>
          <a:effectLst>
            <a:outerShdw dist="63500" dir="8280003" rotWithShape="0">
              <a:srgbClr val="808080">
                <a:alpha val="56999"/>
              </a:srgb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GB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8" name="Titre 5"/>
          <p:cNvSpPr txBox="1">
            <a:spLocks/>
          </p:cNvSpPr>
          <p:nvPr/>
        </p:nvSpPr>
        <p:spPr bwMode="auto">
          <a:xfrm>
            <a:off x="1271339" y="272874"/>
            <a:ext cx="6480720" cy="49053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600" b="1" dirty="0">
                <a:solidFill>
                  <a:srgbClr val="003385"/>
                </a:solidFill>
                <a:cs typeface="Arial" pitchFamily="34" charset="0"/>
              </a:rPr>
              <a:t>MSR - Renewal of the concept – CNRS studies</a:t>
            </a:r>
          </a:p>
        </p:txBody>
      </p:sp>
      <p:sp>
        <p:nvSpPr>
          <p:cNvPr id="13" name="Espace réservé du numéro de diapositive 1"/>
          <p:cNvSpPr txBox="1">
            <a:spLocks/>
          </p:cNvSpPr>
          <p:nvPr/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0" latinLnBrk="0" hangingPunct="0">
              <a:defRPr sz="1600" b="1" kern="12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dirty="0" smtClean="0"/>
              <a:t>7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3724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4"/>
          <p:cNvSpPr>
            <a:spLocks noChangeArrowheads="1"/>
          </p:cNvSpPr>
          <p:nvPr/>
        </p:nvSpPr>
        <p:spPr bwMode="auto">
          <a:xfrm>
            <a:off x="4106140" y="6117761"/>
            <a:ext cx="6121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fr-FR" sz="2000"/>
              <a:t>- core volume adjusted to keep the same salt volume -</a:t>
            </a:r>
          </a:p>
        </p:txBody>
      </p:sp>
      <p:pic>
        <p:nvPicPr>
          <p:cNvPr id="50178" name="Picture 9" descr="coupe_horiz_r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9441" y="3749211"/>
            <a:ext cx="263366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10"/>
          <p:cNvSpPr>
            <a:spLocks noChangeArrowheads="1"/>
          </p:cNvSpPr>
          <p:nvPr/>
        </p:nvSpPr>
        <p:spPr bwMode="auto">
          <a:xfrm>
            <a:off x="4107728" y="4163548"/>
            <a:ext cx="1079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fr-FR" sz="2000">
                <a:solidFill>
                  <a:srgbClr val="0033CC"/>
                </a:solidFill>
              </a:rPr>
              <a:t>r = 4 cm</a:t>
            </a:r>
          </a:p>
        </p:txBody>
      </p:sp>
      <p:pic>
        <p:nvPicPr>
          <p:cNvPr id="50180" name="Picture 12" descr="coupe_horiz_r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6141" y="1699749"/>
            <a:ext cx="2036763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13"/>
          <p:cNvSpPr>
            <a:spLocks noChangeArrowheads="1"/>
          </p:cNvSpPr>
          <p:nvPr/>
        </p:nvSpPr>
        <p:spPr bwMode="auto">
          <a:xfrm>
            <a:off x="3963266" y="2002961"/>
            <a:ext cx="1287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fr-FR" sz="2000">
                <a:solidFill>
                  <a:schemeClr val="hlink"/>
                </a:solidFill>
              </a:rPr>
              <a:t>r = 8.5 cm</a:t>
            </a:r>
          </a:p>
        </p:txBody>
      </p:sp>
      <p:sp>
        <p:nvSpPr>
          <p:cNvPr id="50182" name="Rectangle 18"/>
          <p:cNvSpPr>
            <a:spLocks noChangeArrowheads="1"/>
          </p:cNvSpPr>
          <p:nvPr/>
        </p:nvSpPr>
        <p:spPr bwMode="auto">
          <a:xfrm>
            <a:off x="3731490" y="185273"/>
            <a:ext cx="18875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118800"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fr-FR" sz="2000">
                <a:solidFill>
                  <a:srgbClr val="CC0099"/>
                </a:solidFill>
              </a:rPr>
              <a:t>single channel</a:t>
            </a:r>
          </a:p>
        </p:txBody>
      </p:sp>
      <p:pic>
        <p:nvPicPr>
          <p:cNvPr id="50183" name="Picture 19" descr="coupe_horiz_cu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2679" y="32874"/>
            <a:ext cx="15970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22" descr="canaux_TMSR_r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7728" y="4574712"/>
            <a:ext cx="104775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23" descr="canaux_TMSR_r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4703" y="2407773"/>
            <a:ext cx="10541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24" descr="canaux_TMSR_rcu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154" y="563098"/>
            <a:ext cx="1036637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769" name="Picture 25" descr="spectre_T0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3129" y="2142662"/>
            <a:ext cx="4897437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70" name="Rectangle 26"/>
          <p:cNvSpPr>
            <a:spLocks noChangeArrowheads="1"/>
          </p:cNvSpPr>
          <p:nvPr/>
        </p:nvSpPr>
        <p:spPr bwMode="auto">
          <a:xfrm>
            <a:off x="6123853" y="1787061"/>
            <a:ext cx="381635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fr-FR" sz="2200" dirty="0"/>
              <a:t>3 different moderation ratios:</a:t>
            </a:r>
          </a:p>
        </p:txBody>
      </p:sp>
      <p:grpSp>
        <p:nvGrpSpPr>
          <p:cNvPr id="287776" name="Group 32"/>
          <p:cNvGrpSpPr>
            <a:grpSpLocks/>
          </p:cNvGrpSpPr>
          <p:nvPr/>
        </p:nvGrpSpPr>
        <p:grpSpPr bwMode="auto">
          <a:xfrm>
            <a:off x="5979391" y="5508161"/>
            <a:ext cx="936625" cy="336550"/>
            <a:chOff x="3016" y="3461"/>
            <a:chExt cx="590" cy="212"/>
          </a:xfrm>
        </p:grpSpPr>
        <p:sp>
          <p:nvSpPr>
            <p:cNvPr id="50194" name="Text Box 27"/>
            <p:cNvSpPr txBox="1">
              <a:spLocks noChangeArrowheads="1"/>
            </p:cNvSpPr>
            <p:nvPr/>
          </p:nvSpPr>
          <p:spPr bwMode="auto">
            <a:xfrm>
              <a:off x="3029" y="3461"/>
              <a:ext cx="53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altLang="fr-FR" sz="1600" b="1"/>
                <a:t>thermal</a:t>
              </a:r>
            </a:p>
          </p:txBody>
        </p:sp>
        <p:sp>
          <p:nvSpPr>
            <p:cNvPr id="50195" name="Line 29"/>
            <p:cNvSpPr>
              <a:spLocks noChangeShapeType="1"/>
            </p:cNvSpPr>
            <p:nvPr/>
          </p:nvSpPr>
          <p:spPr bwMode="auto">
            <a:xfrm>
              <a:off x="3016" y="3485"/>
              <a:ext cx="59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lg" len="med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7777" name="Group 33"/>
          <p:cNvGrpSpPr>
            <a:grpSpLocks/>
          </p:cNvGrpSpPr>
          <p:nvPr/>
        </p:nvGrpSpPr>
        <p:grpSpPr bwMode="auto">
          <a:xfrm>
            <a:off x="8787679" y="5508161"/>
            <a:ext cx="1368425" cy="336550"/>
            <a:chOff x="4785" y="3461"/>
            <a:chExt cx="862" cy="212"/>
          </a:xfrm>
        </p:grpSpPr>
        <p:sp>
          <p:nvSpPr>
            <p:cNvPr id="50192" name="Text Box 28"/>
            <p:cNvSpPr txBox="1">
              <a:spLocks noChangeArrowheads="1"/>
            </p:cNvSpPr>
            <p:nvPr/>
          </p:nvSpPr>
          <p:spPr bwMode="auto">
            <a:xfrm>
              <a:off x="4986" y="3461"/>
              <a:ext cx="31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altLang="fr-FR" sz="1600" b="1"/>
                <a:t>fast</a:t>
              </a:r>
            </a:p>
          </p:txBody>
        </p:sp>
        <p:sp>
          <p:nvSpPr>
            <p:cNvPr id="50193" name="Line 30"/>
            <p:cNvSpPr>
              <a:spLocks noChangeShapeType="1"/>
            </p:cNvSpPr>
            <p:nvPr/>
          </p:nvSpPr>
          <p:spPr bwMode="auto">
            <a:xfrm>
              <a:off x="4785" y="3485"/>
              <a:ext cx="8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lg" len="med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itre 5"/>
          <p:cNvSpPr txBox="1">
            <a:spLocks/>
          </p:cNvSpPr>
          <p:nvPr/>
        </p:nvSpPr>
        <p:spPr bwMode="auto">
          <a:xfrm>
            <a:off x="5619029" y="1457421"/>
            <a:ext cx="4687299" cy="257062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2600" b="1" dirty="0">
                <a:solidFill>
                  <a:srgbClr val="003385"/>
                </a:solidFill>
                <a:cs typeface="Arial" pitchFamily="34" charset="0"/>
              </a:rPr>
              <a:t>Historical MSR Studies at CNRS</a:t>
            </a:r>
          </a:p>
          <a:p>
            <a:pPr indent="-342900">
              <a:spcBef>
                <a:spcPct val="20000"/>
              </a:spcBef>
              <a:buClr>
                <a:srgbClr val="333399"/>
              </a:buClr>
            </a:pPr>
            <a:r>
              <a:rPr lang="en-US" sz="1700" b="1" dirty="0">
                <a:solidFill>
                  <a:srgbClr val="003385"/>
                </a:solidFill>
                <a:cs typeface="Arial" pitchFamily="34" charset="0"/>
              </a:rPr>
              <a:t>Influence of the channel radius (moderation ratio)</a:t>
            </a:r>
          </a:p>
          <a:p>
            <a:pPr indent="-342900">
              <a:spcBef>
                <a:spcPct val="20000"/>
              </a:spcBef>
              <a:buClr>
                <a:srgbClr val="333399"/>
              </a:buClr>
            </a:pPr>
            <a:endParaRPr lang="en-US" sz="2600" b="1" dirty="0">
              <a:solidFill>
                <a:srgbClr val="003385"/>
              </a:solidFill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92112" y="4849280"/>
            <a:ext cx="11656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S Mincho" panose="02020609040205080304" pitchFamily="49" charset="-128"/>
              </a:rPr>
              <a:t>@ L. Mathieu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8</a:t>
            </a:r>
            <a:endParaRPr lang="fr-BE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13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 descr="graphique_general_1_contrain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4" y="1062038"/>
            <a:ext cx="4700587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6" name="Group 4"/>
          <p:cNvGrpSpPr>
            <a:grpSpLocks/>
          </p:cNvGrpSpPr>
          <p:nvPr/>
        </p:nvGrpSpPr>
        <p:grpSpPr bwMode="auto">
          <a:xfrm>
            <a:off x="6240463" y="2997200"/>
            <a:ext cx="3810000" cy="914400"/>
            <a:chOff x="192" y="1968"/>
            <a:chExt cx="2400" cy="576"/>
          </a:xfrm>
        </p:grpSpPr>
        <p:sp>
          <p:nvSpPr>
            <p:cNvPr id="52241" name="Rectangle 5"/>
            <p:cNvSpPr>
              <a:spLocks noChangeArrowheads="1"/>
            </p:cNvSpPr>
            <p:nvPr/>
          </p:nvSpPr>
          <p:spPr bwMode="auto">
            <a:xfrm>
              <a:off x="288" y="1968"/>
              <a:ext cx="2208" cy="576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fr-FR"/>
            </a:p>
          </p:txBody>
        </p:sp>
        <p:sp>
          <p:nvSpPr>
            <p:cNvPr id="52242" name="Rectangle 6"/>
            <p:cNvSpPr>
              <a:spLocks noChangeArrowheads="1"/>
            </p:cNvSpPr>
            <p:nvPr/>
          </p:nvSpPr>
          <p:spPr bwMode="auto">
            <a:xfrm>
              <a:off x="192" y="2016"/>
              <a:ext cx="240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fr-FR" sz="2200">
                  <a:solidFill>
                    <a:srgbClr val="000099"/>
                  </a:solidFill>
                </a:rPr>
                <a:t>Total feedback coefficient:</a:t>
              </a:r>
            </a:p>
            <a:p>
              <a:pPr algn="ctr" eaLnBrk="1" hangingPunct="1"/>
              <a:r>
                <a:rPr lang="en-US" altLang="fr-FR" sz="2200">
                  <a:solidFill>
                    <a:srgbClr val="000099"/>
                  </a:solidFill>
                </a:rPr>
                <a:t>Ok if &lt;0 at least</a:t>
              </a:r>
            </a:p>
          </p:txBody>
        </p:sp>
      </p:grpSp>
      <p:grpSp>
        <p:nvGrpSpPr>
          <p:cNvPr id="347160" name="Group 24"/>
          <p:cNvGrpSpPr>
            <a:grpSpLocks/>
          </p:cNvGrpSpPr>
          <p:nvPr/>
        </p:nvGrpSpPr>
        <p:grpSpPr bwMode="auto">
          <a:xfrm>
            <a:off x="6743701" y="1519239"/>
            <a:ext cx="1368425" cy="892175"/>
            <a:chOff x="3288" y="816"/>
            <a:chExt cx="862" cy="562"/>
          </a:xfrm>
        </p:grpSpPr>
        <p:sp>
          <p:nvSpPr>
            <p:cNvPr id="52231" name="Line 9"/>
            <p:cNvSpPr>
              <a:spLocks noChangeShapeType="1"/>
            </p:cNvSpPr>
            <p:nvPr/>
          </p:nvSpPr>
          <p:spPr bwMode="auto">
            <a:xfrm flipH="1">
              <a:off x="3288" y="816"/>
              <a:ext cx="499" cy="322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232" name="Line 10"/>
            <p:cNvSpPr>
              <a:spLocks noChangeShapeType="1"/>
            </p:cNvSpPr>
            <p:nvPr/>
          </p:nvSpPr>
          <p:spPr bwMode="auto">
            <a:xfrm flipH="1">
              <a:off x="3288" y="834"/>
              <a:ext cx="621" cy="400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233" name="Line 11"/>
            <p:cNvSpPr>
              <a:spLocks noChangeShapeType="1"/>
            </p:cNvSpPr>
            <p:nvPr/>
          </p:nvSpPr>
          <p:spPr bwMode="auto">
            <a:xfrm flipH="1">
              <a:off x="3288" y="842"/>
              <a:ext cx="757" cy="488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234" name="Line 12"/>
            <p:cNvSpPr>
              <a:spLocks noChangeShapeType="1"/>
            </p:cNvSpPr>
            <p:nvPr/>
          </p:nvSpPr>
          <p:spPr bwMode="auto">
            <a:xfrm flipH="1">
              <a:off x="3362" y="879"/>
              <a:ext cx="774" cy="499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235" name="Line 13"/>
            <p:cNvSpPr>
              <a:spLocks noChangeShapeType="1"/>
            </p:cNvSpPr>
            <p:nvPr/>
          </p:nvSpPr>
          <p:spPr bwMode="auto">
            <a:xfrm flipH="1">
              <a:off x="3560" y="966"/>
              <a:ext cx="590" cy="380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236" name="Line 14"/>
            <p:cNvSpPr>
              <a:spLocks noChangeShapeType="1"/>
            </p:cNvSpPr>
            <p:nvPr/>
          </p:nvSpPr>
          <p:spPr bwMode="auto">
            <a:xfrm flipH="1">
              <a:off x="3696" y="1062"/>
              <a:ext cx="454" cy="293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237" name="Line 15"/>
            <p:cNvSpPr>
              <a:spLocks noChangeShapeType="1"/>
            </p:cNvSpPr>
            <p:nvPr/>
          </p:nvSpPr>
          <p:spPr bwMode="auto">
            <a:xfrm flipH="1">
              <a:off x="3288" y="837"/>
              <a:ext cx="318" cy="205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238" name="Line 16"/>
            <p:cNvSpPr>
              <a:spLocks noChangeShapeType="1"/>
            </p:cNvSpPr>
            <p:nvPr/>
          </p:nvSpPr>
          <p:spPr bwMode="auto">
            <a:xfrm flipH="1">
              <a:off x="3288" y="828"/>
              <a:ext cx="182" cy="118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239" name="Line 19"/>
            <p:cNvSpPr>
              <a:spLocks noChangeShapeType="1"/>
            </p:cNvSpPr>
            <p:nvPr/>
          </p:nvSpPr>
          <p:spPr bwMode="auto">
            <a:xfrm flipH="1">
              <a:off x="3878" y="1153"/>
              <a:ext cx="272" cy="175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240" name="Line 20"/>
            <p:cNvSpPr>
              <a:spLocks noChangeShapeType="1"/>
            </p:cNvSpPr>
            <p:nvPr/>
          </p:nvSpPr>
          <p:spPr bwMode="auto">
            <a:xfrm flipH="1">
              <a:off x="3969" y="1250"/>
              <a:ext cx="181" cy="116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2228" name="Text Box 26"/>
          <p:cNvSpPr txBox="1">
            <a:spLocks noChangeArrowheads="1"/>
          </p:cNvSpPr>
          <p:nvPr/>
        </p:nvSpPr>
        <p:spPr bwMode="auto">
          <a:xfrm>
            <a:off x="2097088" y="1392238"/>
            <a:ext cx="31813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fr-FR" sz="2200" u="sng">
                <a:solidFill>
                  <a:srgbClr val="000066"/>
                </a:solidFill>
              </a:rPr>
              <a:t>Influence studied through </a:t>
            </a:r>
          </a:p>
          <a:p>
            <a:pPr algn="ctr"/>
            <a:r>
              <a:rPr lang="en-US" altLang="fr-FR" sz="2200" u="sng">
                <a:solidFill>
                  <a:srgbClr val="000066"/>
                </a:solidFill>
              </a:rPr>
              <a:t>4 core characteristics:</a:t>
            </a:r>
          </a:p>
        </p:txBody>
      </p:sp>
      <p:sp>
        <p:nvSpPr>
          <p:cNvPr id="52229" name="Text Box 27"/>
          <p:cNvSpPr txBox="1">
            <a:spLocks noChangeArrowheads="1"/>
          </p:cNvSpPr>
          <p:nvPr/>
        </p:nvSpPr>
        <p:spPr bwMode="auto">
          <a:xfrm>
            <a:off x="1703389" y="2568576"/>
            <a:ext cx="2809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fr-FR">
                <a:solidFill>
                  <a:srgbClr val="292929"/>
                </a:solidFill>
              </a:rPr>
              <a:t>- Total </a:t>
            </a:r>
            <a:r>
              <a:rPr lang="fr-FR" altLang="fr-FR" sz="2000">
                <a:solidFill>
                  <a:srgbClr val="292929"/>
                </a:solidFill>
              </a:rPr>
              <a:t>feedback</a:t>
            </a:r>
            <a:r>
              <a:rPr lang="fr-FR" altLang="fr-FR">
                <a:solidFill>
                  <a:srgbClr val="292929"/>
                </a:solidFill>
              </a:rPr>
              <a:t> coefficient</a:t>
            </a:r>
          </a:p>
        </p:txBody>
      </p:sp>
      <p:sp>
        <p:nvSpPr>
          <p:cNvPr id="20" name="Titre 5"/>
          <p:cNvSpPr txBox="1">
            <a:spLocks/>
          </p:cNvSpPr>
          <p:nvPr/>
        </p:nvSpPr>
        <p:spPr bwMode="auto">
          <a:xfrm>
            <a:off x="228054" y="167985"/>
            <a:ext cx="6480720" cy="720869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342900">
              <a:lnSpc>
                <a:spcPct val="80000"/>
              </a:lnSpc>
              <a:buClr>
                <a:srgbClr val="333399"/>
              </a:buClr>
            </a:pPr>
            <a:r>
              <a:rPr lang="en-US" sz="2600" b="1" dirty="0">
                <a:solidFill>
                  <a:srgbClr val="003385"/>
                </a:solidFill>
                <a:cs typeface="Arial" pitchFamily="34" charset="0"/>
              </a:rPr>
              <a:t>Historical MSR Studies at CNRS</a:t>
            </a:r>
            <a:br>
              <a:rPr lang="en-US" sz="2600" b="1" dirty="0">
                <a:solidFill>
                  <a:srgbClr val="003385"/>
                </a:solidFill>
                <a:cs typeface="Arial" pitchFamily="34" charset="0"/>
              </a:rPr>
            </a:br>
            <a:r>
              <a:rPr lang="en-US" sz="2000" b="1" dirty="0" smtClean="0">
                <a:solidFill>
                  <a:srgbClr val="003385"/>
                </a:solidFill>
                <a:cs typeface="Arial" pitchFamily="34" charset="0"/>
              </a:rPr>
              <a:t>Influence </a:t>
            </a:r>
            <a:r>
              <a:rPr lang="en-US" sz="2000" b="1" dirty="0">
                <a:solidFill>
                  <a:srgbClr val="003385"/>
                </a:solidFill>
                <a:cs typeface="Arial" pitchFamily="34" charset="0"/>
              </a:rPr>
              <a:t>of the </a:t>
            </a:r>
            <a:r>
              <a:rPr lang="en-US" sz="2000" b="1" dirty="0" smtClean="0">
                <a:solidFill>
                  <a:srgbClr val="003385"/>
                </a:solidFill>
                <a:cs typeface="Arial" pitchFamily="34" charset="0"/>
              </a:rPr>
              <a:t>moderation on </a:t>
            </a:r>
            <a:r>
              <a:rPr lang="en-US" sz="2000" b="1" dirty="0">
                <a:solidFill>
                  <a:srgbClr val="003385"/>
                </a:solidFill>
                <a:cs typeface="Arial" pitchFamily="34" charset="0"/>
              </a:rPr>
              <a:t>the core behavior</a:t>
            </a:r>
          </a:p>
        </p:txBody>
      </p:sp>
      <p:sp>
        <p:nvSpPr>
          <p:cNvPr id="21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986986" y="6492550"/>
            <a:ext cx="621183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fr-BE" sz="1600" dirty="0" smtClean="0">
                <a:solidFill>
                  <a:srgbClr val="000099"/>
                </a:solidFill>
              </a:rPr>
              <a:t>9</a:t>
            </a:r>
            <a:endParaRPr lang="fr-BE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76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NS gfr presentation">
  <a:themeElements>
    <a:clrScheme name="ANS gfr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NS gfr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6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6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NS gfr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S gfr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S gfr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S gfr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S gfr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S gfr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S gfr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ANS gfr presentation">
  <a:themeElements>
    <a:clrScheme name="ANS gfr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NS gfr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6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6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NS gfr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S gfr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S gfr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S gfr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S gfr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S gfr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S gfr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3922</TotalTime>
  <Words>5151</Words>
  <Application>Microsoft Office PowerPoint</Application>
  <PresentationFormat>Grand écran</PresentationFormat>
  <Paragraphs>862</Paragraphs>
  <Slides>42</Slides>
  <Notes>17</Notes>
  <HiddenSlides>0</HiddenSlides>
  <MMClips>4</MMClips>
  <ScaleCrop>false</ScaleCrop>
  <HeadingPairs>
    <vt:vector size="8" baseType="variant">
      <vt:variant>
        <vt:lpstr>Polices utilisées</vt:lpstr>
      </vt:variant>
      <vt:variant>
        <vt:i4>24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42</vt:i4>
      </vt:variant>
    </vt:vector>
  </HeadingPairs>
  <TitlesOfParts>
    <vt:vector size="71" baseType="lpstr">
      <vt:lpstr>MS Mincho</vt:lpstr>
      <vt:lpstr>MS PGothic</vt:lpstr>
      <vt:lpstr>MS PGothic</vt:lpstr>
      <vt:lpstr>PMingLiU</vt:lpstr>
      <vt:lpstr>Apple Color Emoji</vt:lpstr>
      <vt:lpstr>Arial</vt:lpstr>
      <vt:lpstr>Athelas</vt:lpstr>
      <vt:lpstr>Avenir Next</vt:lpstr>
      <vt:lpstr>Avenir Next Medium</vt:lpstr>
      <vt:lpstr>Calibri</vt:lpstr>
      <vt:lpstr>Calibri Light</vt:lpstr>
      <vt:lpstr>Cambria Math</vt:lpstr>
      <vt:lpstr>Century Gothic</vt:lpstr>
      <vt:lpstr>Comic Sans MS</vt:lpstr>
      <vt:lpstr>Euphemia</vt:lpstr>
      <vt:lpstr>Gill Sans Light</vt:lpstr>
      <vt:lpstr>Gill Sans SemiBold</vt:lpstr>
      <vt:lpstr>Helvetica Light</vt:lpstr>
      <vt:lpstr>Symbol</vt:lpstr>
      <vt:lpstr>Times</vt:lpstr>
      <vt:lpstr>Times New Roman</vt:lpstr>
      <vt:lpstr>Verdana</vt:lpstr>
      <vt:lpstr>Wingdings</vt:lpstr>
      <vt:lpstr>游ゴシック</vt:lpstr>
      <vt:lpstr>Office Theme</vt:lpstr>
      <vt:lpstr>2_ANS gfr presentation</vt:lpstr>
      <vt:lpstr>3_ANS gfr presentation</vt:lpstr>
      <vt:lpstr>Equation</vt:lpstr>
      <vt:lpstr>Microsoft Equation 3.0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Portage,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Lopez</dc:creator>
  <cp:lastModifiedBy>Elsa Merle</cp:lastModifiedBy>
  <cp:revision>335</cp:revision>
  <cp:lastPrinted>2016-12-05T16:35:49Z</cp:lastPrinted>
  <dcterms:created xsi:type="dcterms:W3CDTF">2016-09-02T18:11:12Z</dcterms:created>
  <dcterms:modified xsi:type="dcterms:W3CDTF">2017-07-03T12:08:49Z</dcterms:modified>
</cp:coreProperties>
</file>